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Raleway Heavy" charset="1" panose="00000000000000000000"/>
      <p:regular r:id="rId21"/>
    </p:embeddedFont>
    <p:embeddedFont>
      <p:font typeface="Raleway Bold" charset="1" panose="00000000000000000000"/>
      <p:regular r:id="rId22"/>
    </p:embeddedFont>
    <p:embeddedFont>
      <p:font typeface="Raleway" charset="1" panose="00000000000000000000"/>
      <p:regular r:id="rId23"/>
    </p:embeddedFont>
    <p:embeddedFont>
      <p:font typeface="Garamond Bold" charset="1" panose="020208040303070108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283244">
            <a:off x="-4759168" y="4375423"/>
            <a:ext cx="10358005" cy="10410055"/>
          </a:xfrm>
          <a:custGeom>
            <a:avLst/>
            <a:gdLst/>
            <a:ahLst/>
            <a:cxnLst/>
            <a:rect r="r" b="b" t="t" l="l"/>
            <a:pathLst>
              <a:path h="10410055" w="10358005">
                <a:moveTo>
                  <a:pt x="10358005" y="0"/>
                </a:moveTo>
                <a:lnTo>
                  <a:pt x="0" y="0"/>
                </a:lnTo>
                <a:lnTo>
                  <a:pt x="0" y="10410055"/>
                </a:lnTo>
                <a:lnTo>
                  <a:pt x="10358005" y="10410055"/>
                </a:lnTo>
                <a:lnTo>
                  <a:pt x="10358005" y="0"/>
                </a:lnTo>
                <a:close/>
              </a:path>
            </a:pathLst>
          </a:custGeom>
          <a:blipFill>
            <a:blip r:embed="rId2"/>
            <a:stretch>
              <a:fillRect l="0" t="0" r="0" b="0"/>
            </a:stretch>
          </a:blipFill>
        </p:spPr>
      </p:sp>
      <p:sp>
        <p:nvSpPr>
          <p:cNvPr name="Freeform 3" id="3"/>
          <p:cNvSpPr/>
          <p:nvPr/>
        </p:nvSpPr>
        <p:spPr>
          <a:xfrm flipH="false" flipV="false" rot="0">
            <a:off x="6330741" y="-10904054"/>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Freeform 4" id="4"/>
          <p:cNvSpPr/>
          <p:nvPr/>
        </p:nvSpPr>
        <p:spPr>
          <a:xfrm flipH="false" flipV="false" rot="0">
            <a:off x="14165442" y="6230425"/>
            <a:ext cx="912505" cy="912505"/>
          </a:xfrm>
          <a:custGeom>
            <a:avLst/>
            <a:gdLst/>
            <a:ahLst/>
            <a:cxnLst/>
            <a:rect r="r" b="b" t="t" l="l"/>
            <a:pathLst>
              <a:path h="912505" w="912505">
                <a:moveTo>
                  <a:pt x="0" y="0"/>
                </a:moveTo>
                <a:lnTo>
                  <a:pt x="912505" y="0"/>
                </a:lnTo>
                <a:lnTo>
                  <a:pt x="912505" y="912505"/>
                </a:lnTo>
                <a:lnTo>
                  <a:pt x="0" y="9125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51607" y="1061398"/>
            <a:ext cx="551236" cy="518162"/>
          </a:xfrm>
          <a:custGeom>
            <a:avLst/>
            <a:gdLst/>
            <a:ahLst/>
            <a:cxnLst/>
            <a:rect r="r" b="b" t="t" l="l"/>
            <a:pathLst>
              <a:path h="518162" w="551236">
                <a:moveTo>
                  <a:pt x="0" y="0"/>
                </a:moveTo>
                <a:lnTo>
                  <a:pt x="551236" y="0"/>
                </a:lnTo>
                <a:lnTo>
                  <a:pt x="551236" y="518162"/>
                </a:lnTo>
                <a:lnTo>
                  <a:pt x="0" y="5181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2455026" y="-917369"/>
            <a:ext cx="4220884" cy="422088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9" id="9"/>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10" id="10"/>
          <p:cNvSpPr txBox="true"/>
          <p:nvPr/>
        </p:nvSpPr>
        <p:spPr>
          <a:xfrm rot="0">
            <a:off x="2051607" y="3064684"/>
            <a:ext cx="11730461" cy="2423203"/>
          </a:xfrm>
          <a:prstGeom prst="rect">
            <a:avLst/>
          </a:prstGeom>
        </p:spPr>
        <p:txBody>
          <a:bodyPr anchor="t" rtlCol="false" tIns="0" lIns="0" bIns="0" rIns="0">
            <a:spAutoFit/>
          </a:bodyPr>
          <a:lstStyle/>
          <a:p>
            <a:pPr algn="l">
              <a:lnSpc>
                <a:spcPts val="18390"/>
              </a:lnSpc>
              <a:spcBef>
                <a:spcPct val="0"/>
              </a:spcBef>
            </a:pPr>
            <a:r>
              <a:rPr lang="en-US" b="true" sz="17682">
                <a:solidFill>
                  <a:srgbClr val="FFFFFF"/>
                </a:solidFill>
                <a:latin typeface="Raleway Heavy"/>
                <a:ea typeface="Raleway Heavy"/>
                <a:cs typeface="Raleway Heavy"/>
                <a:sym typeface="Raleway Heavy"/>
              </a:rPr>
              <a:t>WebPulse</a:t>
            </a:r>
          </a:p>
        </p:txBody>
      </p:sp>
      <p:sp>
        <p:nvSpPr>
          <p:cNvPr name="TextBox 11" id="11"/>
          <p:cNvSpPr txBox="true"/>
          <p:nvPr/>
        </p:nvSpPr>
        <p:spPr>
          <a:xfrm rot="0">
            <a:off x="2212262" y="5459674"/>
            <a:ext cx="13857565" cy="1937004"/>
          </a:xfrm>
          <a:prstGeom prst="rect">
            <a:avLst/>
          </a:prstGeom>
        </p:spPr>
        <p:txBody>
          <a:bodyPr anchor="t" rtlCol="false" tIns="0" lIns="0" bIns="0" rIns="0">
            <a:spAutoFit/>
          </a:bodyPr>
          <a:lstStyle/>
          <a:p>
            <a:pPr algn="l">
              <a:lnSpc>
                <a:spcPts val="7488"/>
              </a:lnSpc>
              <a:spcBef>
                <a:spcPct val="0"/>
              </a:spcBef>
            </a:pPr>
            <a:r>
              <a:rPr lang="en-US" b="true" sz="7200">
                <a:solidFill>
                  <a:srgbClr val="C6269E"/>
                </a:solidFill>
                <a:latin typeface="Raleway Bold"/>
                <a:ea typeface="Raleway Bold"/>
                <a:cs typeface="Raleway Bold"/>
                <a:sym typeface="Raleway Bold"/>
              </a:rPr>
              <a:t>Intelligent Website Traffic Insights Using Power BI</a:t>
            </a:r>
          </a:p>
        </p:txBody>
      </p:sp>
      <p:sp>
        <p:nvSpPr>
          <p:cNvPr name="TextBox 12" id="12"/>
          <p:cNvSpPr txBox="true"/>
          <p:nvPr/>
        </p:nvSpPr>
        <p:spPr>
          <a:xfrm rot="0">
            <a:off x="2212262" y="8660591"/>
            <a:ext cx="3631063" cy="345235"/>
          </a:xfrm>
          <a:prstGeom prst="rect">
            <a:avLst/>
          </a:prstGeom>
        </p:spPr>
        <p:txBody>
          <a:bodyPr anchor="t" rtlCol="false" tIns="0" lIns="0" bIns="0" rIns="0">
            <a:spAutoFit/>
          </a:bodyPr>
          <a:lstStyle/>
          <a:p>
            <a:pPr algn="l">
              <a:lnSpc>
                <a:spcPts val="2557"/>
              </a:lnSpc>
              <a:spcBef>
                <a:spcPct val="0"/>
              </a:spcBef>
            </a:pPr>
            <a:r>
              <a:rPr lang="en-US" sz="2458">
                <a:solidFill>
                  <a:srgbClr val="FFFFFF"/>
                </a:solidFill>
                <a:latin typeface="Raleway"/>
                <a:ea typeface="Raleway"/>
                <a:cs typeface="Raleway"/>
                <a:sym typeface="Raleway"/>
              </a:rPr>
              <a:t>Presented by</a:t>
            </a:r>
          </a:p>
        </p:txBody>
      </p:sp>
      <p:sp>
        <p:nvSpPr>
          <p:cNvPr name="TextBox 13" id="13"/>
          <p:cNvSpPr txBox="true"/>
          <p:nvPr/>
        </p:nvSpPr>
        <p:spPr>
          <a:xfrm rot="0">
            <a:off x="2212262" y="9034401"/>
            <a:ext cx="3631063" cy="812595"/>
          </a:xfrm>
          <a:prstGeom prst="rect">
            <a:avLst/>
          </a:prstGeom>
        </p:spPr>
        <p:txBody>
          <a:bodyPr anchor="t" rtlCol="false" tIns="0" lIns="0" bIns="0" rIns="0">
            <a:spAutoFit/>
          </a:bodyPr>
          <a:lstStyle/>
          <a:p>
            <a:pPr algn="l">
              <a:lnSpc>
                <a:spcPts val="3076"/>
              </a:lnSpc>
            </a:pPr>
            <a:r>
              <a:rPr lang="en-US" sz="2958" b="true">
                <a:solidFill>
                  <a:srgbClr val="FFFFFF"/>
                </a:solidFill>
                <a:latin typeface="Raleway Bold"/>
                <a:ea typeface="Raleway Bold"/>
                <a:cs typeface="Raleway Bold"/>
                <a:sym typeface="Raleway Bold"/>
              </a:rPr>
              <a:t>Sai Nikhil </a:t>
            </a:r>
          </a:p>
          <a:p>
            <a:pPr algn="l">
              <a:lnSpc>
                <a:spcPts val="3076"/>
              </a:lnSpc>
              <a:spcBef>
                <a:spcPct val="0"/>
              </a:spcBef>
            </a:pPr>
            <a:r>
              <a:rPr lang="en-US" b="true" sz="2958">
                <a:solidFill>
                  <a:srgbClr val="FFFFFF"/>
                </a:solidFill>
                <a:latin typeface="Raleway Bold"/>
                <a:ea typeface="Raleway Bold"/>
                <a:cs typeface="Raleway Bold"/>
                <a:sym typeface="Raleway Bold"/>
              </a:rPr>
              <a:t>Shanthosh Babu R</a:t>
            </a:r>
          </a:p>
        </p:txBody>
      </p:sp>
      <p:sp>
        <p:nvSpPr>
          <p:cNvPr name="TextBox 14" id="14"/>
          <p:cNvSpPr txBox="true"/>
          <p:nvPr/>
        </p:nvSpPr>
        <p:spPr>
          <a:xfrm rot="0">
            <a:off x="15309115" y="9072819"/>
            <a:ext cx="1716617" cy="345235"/>
          </a:xfrm>
          <a:prstGeom prst="rect">
            <a:avLst/>
          </a:prstGeom>
        </p:spPr>
        <p:txBody>
          <a:bodyPr anchor="t" rtlCol="false" tIns="0" lIns="0" bIns="0" rIns="0">
            <a:spAutoFit/>
          </a:bodyPr>
          <a:lstStyle/>
          <a:p>
            <a:pPr algn="l">
              <a:lnSpc>
                <a:spcPts val="2557"/>
              </a:lnSpc>
              <a:spcBef>
                <a:spcPct val="0"/>
              </a:spcBef>
            </a:pPr>
            <a:r>
              <a:rPr lang="en-US" sz="2458">
                <a:solidFill>
                  <a:srgbClr val="FFFFFF"/>
                </a:solidFill>
                <a:latin typeface="Raleway"/>
                <a:ea typeface="Raleway"/>
                <a:cs typeface="Raleway"/>
                <a:sym typeface="Raleway"/>
              </a:rPr>
              <a:t>Next Slide</a:t>
            </a:r>
          </a:p>
        </p:txBody>
      </p:sp>
      <p:sp>
        <p:nvSpPr>
          <p:cNvPr name="TextBox 15" id="15"/>
          <p:cNvSpPr txBox="true"/>
          <p:nvPr/>
        </p:nvSpPr>
        <p:spPr>
          <a:xfrm rot="-5400000">
            <a:off x="129306" y="8871810"/>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a:t>
            </a:r>
          </a:p>
        </p:txBody>
      </p:sp>
      <p:grpSp>
        <p:nvGrpSpPr>
          <p:cNvPr name="Group 16" id="16"/>
          <p:cNvGrpSpPr/>
          <p:nvPr/>
        </p:nvGrpSpPr>
        <p:grpSpPr>
          <a:xfrm rot="0">
            <a:off x="13882414" y="6088611"/>
            <a:ext cx="5809652" cy="580965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18" id="18"/>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19" id="19"/>
          <p:cNvSpPr txBox="true"/>
          <p:nvPr/>
        </p:nvSpPr>
        <p:spPr>
          <a:xfrm rot="0">
            <a:off x="182037" y="622297"/>
            <a:ext cx="19319528" cy="2019300"/>
          </a:xfrm>
          <a:prstGeom prst="rect">
            <a:avLst/>
          </a:prstGeom>
        </p:spPr>
        <p:txBody>
          <a:bodyPr anchor="t" rtlCol="false" tIns="0" lIns="0" bIns="0" rIns="0">
            <a:spAutoFit/>
          </a:bodyPr>
          <a:lstStyle/>
          <a:p>
            <a:pPr algn="ctr">
              <a:lnSpc>
                <a:spcPts val="6719"/>
              </a:lnSpc>
            </a:pPr>
            <a:r>
              <a:rPr lang="en-US" sz="4800" b="true">
                <a:solidFill>
                  <a:srgbClr val="FFFFFA"/>
                </a:solidFill>
                <a:latin typeface="Garamond Bold"/>
                <a:ea typeface="Garamond Bold"/>
                <a:cs typeface="Garamond Bold"/>
                <a:sym typeface="Garamond Bold"/>
              </a:rPr>
              <a:t>Coimbatore Institute of Technology</a:t>
            </a:r>
          </a:p>
          <a:p>
            <a:pPr algn="ctr">
              <a:lnSpc>
                <a:spcPts val="2400"/>
              </a:lnSpc>
            </a:pPr>
            <a:r>
              <a:rPr lang="en-US" sz="4800" b="true">
                <a:solidFill>
                  <a:srgbClr val="FFFFFA"/>
                </a:solidFill>
                <a:latin typeface="Garamond Bold"/>
                <a:ea typeface="Garamond Bold"/>
                <a:cs typeface="Garamond Bold"/>
                <a:sym typeface="Garamond Bold"/>
              </a:rPr>
              <a:t>20MSSL10- Business Intelligence Laboratory </a:t>
            </a:r>
          </a:p>
          <a:p>
            <a:pPr algn="ctr">
              <a:lnSpc>
                <a:spcPts val="2400"/>
              </a:lnSpc>
            </a:pPr>
          </a:p>
          <a:p>
            <a:pPr algn="ctr">
              <a:lnSpc>
                <a:spcPts val="2400"/>
              </a:lnSpc>
            </a:pPr>
            <a:r>
              <a:rPr lang="en-US" sz="4800" b="true">
                <a:solidFill>
                  <a:srgbClr val="FFFFFA"/>
                </a:solidFill>
                <a:latin typeface="Garamond Bold"/>
                <a:ea typeface="Garamond Bold"/>
                <a:cs typeface="Garamond Bold"/>
                <a:sym typeface="Garamond Bold"/>
              </a:rPr>
              <a:t>CAT-2 </a:t>
            </a:r>
          </a:p>
        </p:txBody>
      </p:sp>
      <p:sp>
        <p:nvSpPr>
          <p:cNvPr name="Freeform 20" id="20"/>
          <p:cNvSpPr/>
          <p:nvPr/>
        </p:nvSpPr>
        <p:spPr>
          <a:xfrm flipH="false" flipV="false" rot="0">
            <a:off x="15863818" y="420269"/>
            <a:ext cx="1846843" cy="1869228"/>
          </a:xfrm>
          <a:custGeom>
            <a:avLst/>
            <a:gdLst/>
            <a:ahLst/>
            <a:cxnLst/>
            <a:rect r="r" b="b" t="t" l="l"/>
            <a:pathLst>
              <a:path h="1869228" w="1846843">
                <a:moveTo>
                  <a:pt x="0" y="0"/>
                </a:moveTo>
                <a:lnTo>
                  <a:pt x="1846843" y="0"/>
                </a:lnTo>
                <a:lnTo>
                  <a:pt x="1846843" y="1869228"/>
                </a:lnTo>
                <a:lnTo>
                  <a:pt x="0" y="1869228"/>
                </a:lnTo>
                <a:lnTo>
                  <a:pt x="0" y="0"/>
                </a:lnTo>
                <a:close/>
              </a:path>
            </a:pathLst>
          </a:custGeom>
          <a:blipFill>
            <a:blip r:embed="rId9"/>
            <a:stretch>
              <a:fillRect l="-423" t="-25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189049" y="-12562482"/>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Freeform 3" id="3"/>
          <p:cNvSpPr/>
          <p:nvPr/>
        </p:nvSpPr>
        <p:spPr>
          <a:xfrm flipH="false" flipV="false" rot="0">
            <a:off x="-8140649" y="461199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TextBox 4" id="4"/>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a:grpSpLocks noChangeAspect="true"/>
          </p:cNvGrpSpPr>
          <p:nvPr/>
        </p:nvGrpSpPr>
        <p:grpSpPr>
          <a:xfrm rot="0">
            <a:off x="14960671" y="2704951"/>
            <a:ext cx="2908805" cy="5755570"/>
            <a:chOff x="0" y="0"/>
            <a:chExt cx="2620010" cy="5184140"/>
          </a:xfrm>
        </p:grpSpPr>
        <p:sp>
          <p:nvSpPr>
            <p:cNvPr name="Freeform 7" id="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8" id="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16820" t="0" r="-68429" b="0"/>
              </a:stretch>
            </a:blipFill>
          </p:spPr>
        </p:sp>
        <p:sp>
          <p:nvSpPr>
            <p:cNvPr name="Freeform 9" id="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0" id="1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1" id="1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3" id="1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4" id="1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5" id="1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16" id="16"/>
          <p:cNvSpPr/>
          <p:nvPr/>
        </p:nvSpPr>
        <p:spPr>
          <a:xfrm flipH="false" flipV="false" rot="0">
            <a:off x="2706803" y="5514494"/>
            <a:ext cx="2920938" cy="2036567"/>
          </a:xfrm>
          <a:custGeom>
            <a:avLst/>
            <a:gdLst/>
            <a:ahLst/>
            <a:cxnLst/>
            <a:rect r="r" b="b" t="t" l="l"/>
            <a:pathLst>
              <a:path h="2036567" w="2920938">
                <a:moveTo>
                  <a:pt x="0" y="0"/>
                </a:moveTo>
                <a:lnTo>
                  <a:pt x="2920938" y="0"/>
                </a:lnTo>
                <a:lnTo>
                  <a:pt x="2920938" y="2036566"/>
                </a:lnTo>
                <a:lnTo>
                  <a:pt x="0" y="2036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2051607" y="2961692"/>
            <a:ext cx="581667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Data </a:t>
            </a:r>
          </a:p>
        </p:txBody>
      </p:sp>
      <p:grpSp>
        <p:nvGrpSpPr>
          <p:cNvPr name="Group 18" id="18"/>
          <p:cNvGrpSpPr/>
          <p:nvPr/>
        </p:nvGrpSpPr>
        <p:grpSpPr>
          <a:xfrm rot="2087854">
            <a:off x="7988867" y="1149283"/>
            <a:ext cx="615450" cy="61545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5DFF0">
                      <a:alpha val="3500"/>
                    </a:srgbClr>
                  </a:gs>
                  <a:gs pos="100000">
                    <a:srgbClr val="C6269E">
                      <a:alpha val="100000"/>
                    </a:srgbClr>
                  </a:gs>
                </a:gsLst>
                <a:lin ang="0"/>
              </a:gradFill>
              <a:prstDash val="solid"/>
              <a:miter/>
            </a:ln>
          </p:spPr>
        </p:sp>
        <p:sp>
          <p:nvSpPr>
            <p:cNvPr name="TextBox 20" id="20"/>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21" id="21"/>
          <p:cNvGrpSpPr/>
          <p:nvPr/>
        </p:nvGrpSpPr>
        <p:grpSpPr>
          <a:xfrm rot="2087854">
            <a:off x="7988867" y="2549192"/>
            <a:ext cx="615450" cy="61545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5DFF0">
                      <a:alpha val="3500"/>
                    </a:srgbClr>
                  </a:gs>
                  <a:gs pos="100000">
                    <a:srgbClr val="C6269E">
                      <a:alpha val="100000"/>
                    </a:srgbClr>
                  </a:gs>
                </a:gsLst>
                <a:lin ang="0"/>
              </a:gradFill>
              <a:prstDash val="solid"/>
              <a:miter/>
            </a:ln>
          </p:spPr>
        </p:sp>
        <p:sp>
          <p:nvSpPr>
            <p:cNvPr name="TextBox 23" id="23"/>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24" id="24"/>
          <p:cNvSpPr txBox="true"/>
          <p:nvPr/>
        </p:nvSpPr>
        <p:spPr>
          <a:xfrm rot="0">
            <a:off x="2051607" y="3865166"/>
            <a:ext cx="484225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Analysis</a:t>
            </a:r>
          </a:p>
        </p:txBody>
      </p:sp>
      <p:sp>
        <p:nvSpPr>
          <p:cNvPr name="TextBox 25" id="25"/>
          <p:cNvSpPr txBox="true"/>
          <p:nvPr/>
        </p:nvSpPr>
        <p:spPr>
          <a:xfrm rot="0">
            <a:off x="8933297" y="962025"/>
            <a:ext cx="3131286" cy="9860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Session Duration Analysis</a:t>
            </a:r>
          </a:p>
        </p:txBody>
      </p:sp>
      <p:sp>
        <p:nvSpPr>
          <p:cNvPr name="TextBox 26" id="26"/>
          <p:cNvSpPr txBox="true"/>
          <p:nvPr/>
        </p:nvSpPr>
        <p:spPr>
          <a:xfrm rot="0">
            <a:off x="8933297" y="2578217"/>
            <a:ext cx="6262572" cy="4907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Bounce Rate Trends and Patterns</a:t>
            </a:r>
          </a:p>
        </p:txBody>
      </p:sp>
      <p:grpSp>
        <p:nvGrpSpPr>
          <p:cNvPr name="Group 27" id="27"/>
          <p:cNvGrpSpPr/>
          <p:nvPr/>
        </p:nvGrpSpPr>
        <p:grpSpPr>
          <a:xfrm rot="2087854">
            <a:off x="7988867" y="3800734"/>
            <a:ext cx="615450" cy="61545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5DFF0">
                      <a:alpha val="3500"/>
                    </a:srgbClr>
                  </a:gs>
                  <a:gs pos="100000">
                    <a:srgbClr val="C6269E">
                      <a:alpha val="100000"/>
                    </a:srgbClr>
                  </a:gs>
                </a:gsLst>
                <a:lin ang="0"/>
              </a:gradFill>
              <a:prstDash val="solid"/>
              <a:miter/>
            </a:ln>
          </p:spPr>
        </p:sp>
        <p:sp>
          <p:nvSpPr>
            <p:cNvPr name="TextBox 29" id="29"/>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30" id="30"/>
          <p:cNvSpPr txBox="true"/>
          <p:nvPr/>
        </p:nvSpPr>
        <p:spPr>
          <a:xfrm rot="0">
            <a:off x="8914247" y="3838287"/>
            <a:ext cx="6262572" cy="4907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Page Views Distribution</a:t>
            </a:r>
          </a:p>
        </p:txBody>
      </p:sp>
      <p:grpSp>
        <p:nvGrpSpPr>
          <p:cNvPr name="Group 31" id="31"/>
          <p:cNvGrpSpPr/>
          <p:nvPr/>
        </p:nvGrpSpPr>
        <p:grpSpPr>
          <a:xfrm rot="2087854">
            <a:off x="7988867" y="5206769"/>
            <a:ext cx="615450" cy="61545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5DFF0">
                      <a:alpha val="3500"/>
                    </a:srgbClr>
                  </a:gs>
                  <a:gs pos="100000">
                    <a:srgbClr val="C6269E">
                      <a:alpha val="100000"/>
                    </a:srgbClr>
                  </a:gs>
                </a:gsLst>
                <a:lin ang="0"/>
              </a:gradFill>
              <a:prstDash val="solid"/>
              <a:miter/>
            </a:ln>
          </p:spPr>
        </p:sp>
        <p:sp>
          <p:nvSpPr>
            <p:cNvPr name="TextBox 33" id="33"/>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34" id="34"/>
          <p:cNvSpPr txBox="true"/>
          <p:nvPr/>
        </p:nvSpPr>
        <p:spPr>
          <a:xfrm rot="0">
            <a:off x="8752322" y="5264369"/>
            <a:ext cx="6262572" cy="4907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Traffic Source Performance Analysis</a:t>
            </a:r>
          </a:p>
        </p:txBody>
      </p:sp>
      <p:grpSp>
        <p:nvGrpSpPr>
          <p:cNvPr name="Group 35" id="35"/>
          <p:cNvGrpSpPr/>
          <p:nvPr/>
        </p:nvGrpSpPr>
        <p:grpSpPr>
          <a:xfrm rot="2087854">
            <a:off x="7988867" y="6549159"/>
            <a:ext cx="615450" cy="615450"/>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5DFF0">
                      <a:alpha val="3500"/>
                    </a:srgbClr>
                  </a:gs>
                  <a:gs pos="100000">
                    <a:srgbClr val="C6269E">
                      <a:alpha val="100000"/>
                    </a:srgbClr>
                  </a:gs>
                </a:gsLst>
                <a:lin ang="0"/>
              </a:gradFill>
              <a:prstDash val="solid"/>
              <a:miter/>
            </a:ln>
          </p:spPr>
        </p:sp>
        <p:sp>
          <p:nvSpPr>
            <p:cNvPr name="TextBox 37" id="37"/>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38" id="38"/>
          <p:cNvSpPr txBox="true"/>
          <p:nvPr/>
        </p:nvSpPr>
        <p:spPr>
          <a:xfrm rot="0">
            <a:off x="8904722" y="6526619"/>
            <a:ext cx="6262572" cy="9860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Device Type and Browser Usage Analysis</a:t>
            </a:r>
          </a:p>
        </p:txBody>
      </p:sp>
      <p:sp>
        <p:nvSpPr>
          <p:cNvPr name="TextBox 39" id="39"/>
          <p:cNvSpPr txBox="true"/>
          <p:nvPr/>
        </p:nvSpPr>
        <p:spPr>
          <a:xfrm rot="0">
            <a:off x="663455" y="8255910"/>
            <a:ext cx="14192442" cy="1838071"/>
          </a:xfrm>
          <a:prstGeom prst="rect">
            <a:avLst/>
          </a:prstGeom>
        </p:spPr>
        <p:txBody>
          <a:bodyPr anchor="t" rtlCol="false" tIns="0" lIns="0" bIns="0" rIns="0">
            <a:spAutoFit/>
          </a:bodyPr>
          <a:lstStyle/>
          <a:p>
            <a:pPr algn="l">
              <a:lnSpc>
                <a:spcPts val="2911"/>
              </a:lnSpc>
              <a:spcBef>
                <a:spcPct val="0"/>
              </a:spcBef>
            </a:pPr>
            <a:r>
              <a:rPr lang="en-US" sz="2799">
                <a:solidFill>
                  <a:srgbClr val="FFFFFF"/>
                </a:solidFill>
                <a:latin typeface="Raleway"/>
                <a:ea typeface="Raleway"/>
                <a:cs typeface="Raleway"/>
                <a:sym typeface="Raleway"/>
              </a:rPr>
              <a:t>Data analysis helps uncover user behavior patterns, traffic sources, and device preferences, enabling targeted improvements in website performance.</a:t>
            </a:r>
          </a:p>
          <a:p>
            <a:pPr algn="l">
              <a:lnSpc>
                <a:spcPts val="2911"/>
              </a:lnSpc>
              <a:spcBef>
                <a:spcPct val="0"/>
              </a:spcBef>
            </a:pPr>
          </a:p>
          <a:p>
            <a:pPr algn="l">
              <a:lnSpc>
                <a:spcPts val="2911"/>
              </a:lnSpc>
              <a:spcBef>
                <a:spcPct val="0"/>
              </a:spcBef>
            </a:pPr>
            <a:r>
              <a:rPr lang="en-US" sz="2799">
                <a:solidFill>
                  <a:srgbClr val="FFFFFF"/>
                </a:solidFill>
                <a:latin typeface="Raleway"/>
                <a:ea typeface="Raleway"/>
                <a:cs typeface="Raleway"/>
                <a:sym typeface="Raleway"/>
              </a:rPr>
              <a:t>It empowers businesses to make informed, data-driven decisions to boost user engagement, retention, and conversion rates.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25283" y="-126200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8140649" y="542688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TextBox 4" id="4"/>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179691" y="3059033"/>
            <a:ext cx="5375655" cy="2017798"/>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Dashboard Design</a:t>
            </a:r>
          </a:p>
        </p:txBody>
      </p:sp>
      <p:sp>
        <p:nvSpPr>
          <p:cNvPr name="TextBox 7" id="7"/>
          <p:cNvSpPr txBox="true"/>
          <p:nvPr/>
        </p:nvSpPr>
        <p:spPr>
          <a:xfrm rot="0">
            <a:off x="2160641" y="5081404"/>
            <a:ext cx="6462121" cy="995573"/>
          </a:xfrm>
          <a:prstGeom prst="rect">
            <a:avLst/>
          </a:prstGeom>
        </p:spPr>
        <p:txBody>
          <a:bodyPr anchor="t" rtlCol="false" tIns="0" lIns="0" bIns="0" rIns="0">
            <a:spAutoFit/>
          </a:bodyPr>
          <a:lstStyle/>
          <a:p>
            <a:pPr algn="l">
              <a:lnSpc>
                <a:spcPts val="7566"/>
              </a:lnSpc>
              <a:spcBef>
                <a:spcPct val="0"/>
              </a:spcBef>
            </a:pPr>
            <a:r>
              <a:rPr lang="en-US" b="true" sz="7275">
                <a:solidFill>
                  <a:srgbClr val="C6269E"/>
                </a:solidFill>
                <a:latin typeface="Raleway Bold"/>
                <a:ea typeface="Raleway Bold"/>
                <a:cs typeface="Raleway Bold"/>
                <a:sym typeface="Raleway Bold"/>
              </a:rPr>
              <a:t>Visualization</a:t>
            </a:r>
          </a:p>
        </p:txBody>
      </p:sp>
      <p:grpSp>
        <p:nvGrpSpPr>
          <p:cNvPr name="Group 8" id="8"/>
          <p:cNvGrpSpPr/>
          <p:nvPr/>
        </p:nvGrpSpPr>
        <p:grpSpPr>
          <a:xfrm rot="0">
            <a:off x="8185707" y="2517994"/>
            <a:ext cx="456104" cy="456104"/>
            <a:chOff x="0" y="0"/>
            <a:chExt cx="120126" cy="120126"/>
          </a:xfrm>
        </p:grpSpPr>
        <p:sp>
          <p:nvSpPr>
            <p:cNvPr name="Freeform 9" id="9"/>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0" id="10"/>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
        <p:nvSpPr>
          <p:cNvPr name="TextBox 11" id="11"/>
          <p:cNvSpPr txBox="true"/>
          <p:nvPr/>
        </p:nvSpPr>
        <p:spPr>
          <a:xfrm rot="0">
            <a:off x="8985807" y="2467346"/>
            <a:ext cx="2938691" cy="9860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Session Duration Analysis</a:t>
            </a:r>
          </a:p>
        </p:txBody>
      </p:sp>
      <p:grpSp>
        <p:nvGrpSpPr>
          <p:cNvPr name="Group 12" id="12"/>
          <p:cNvGrpSpPr/>
          <p:nvPr/>
        </p:nvGrpSpPr>
        <p:grpSpPr>
          <a:xfrm rot="0">
            <a:off x="12910107" y="2517994"/>
            <a:ext cx="456104" cy="456104"/>
            <a:chOff x="0" y="0"/>
            <a:chExt cx="120126" cy="120126"/>
          </a:xfrm>
        </p:grpSpPr>
        <p:sp>
          <p:nvSpPr>
            <p:cNvPr name="Freeform 13" id="13"/>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4" id="14"/>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
        <p:nvSpPr>
          <p:cNvPr name="TextBox 15" id="15"/>
          <p:cNvSpPr txBox="true"/>
          <p:nvPr/>
        </p:nvSpPr>
        <p:spPr>
          <a:xfrm rot="0">
            <a:off x="13710207" y="2467346"/>
            <a:ext cx="2938691" cy="9860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Bounce Rate Trends</a:t>
            </a:r>
          </a:p>
        </p:txBody>
      </p:sp>
      <p:grpSp>
        <p:nvGrpSpPr>
          <p:cNvPr name="Group 16" id="16"/>
          <p:cNvGrpSpPr/>
          <p:nvPr/>
        </p:nvGrpSpPr>
        <p:grpSpPr>
          <a:xfrm rot="0">
            <a:off x="8185707" y="5298750"/>
            <a:ext cx="456104" cy="456104"/>
            <a:chOff x="0" y="0"/>
            <a:chExt cx="120126" cy="120126"/>
          </a:xfrm>
        </p:grpSpPr>
        <p:sp>
          <p:nvSpPr>
            <p:cNvPr name="Freeform 17" id="17"/>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8" id="18"/>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
        <p:nvSpPr>
          <p:cNvPr name="TextBox 19" id="19"/>
          <p:cNvSpPr txBox="true"/>
          <p:nvPr/>
        </p:nvSpPr>
        <p:spPr>
          <a:xfrm rot="0">
            <a:off x="8985807" y="5000452"/>
            <a:ext cx="2938691" cy="9860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Traffic Source Breakdown</a:t>
            </a:r>
          </a:p>
        </p:txBody>
      </p:sp>
      <p:grpSp>
        <p:nvGrpSpPr>
          <p:cNvPr name="Group 20" id="20"/>
          <p:cNvGrpSpPr/>
          <p:nvPr/>
        </p:nvGrpSpPr>
        <p:grpSpPr>
          <a:xfrm rot="0">
            <a:off x="12910107" y="5279908"/>
            <a:ext cx="456104" cy="456104"/>
            <a:chOff x="0" y="0"/>
            <a:chExt cx="120126" cy="120126"/>
          </a:xfrm>
        </p:grpSpPr>
        <p:sp>
          <p:nvSpPr>
            <p:cNvPr name="Freeform 21" id="21"/>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22" id="22"/>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
        <p:nvSpPr>
          <p:cNvPr name="TextBox 23" id="23"/>
          <p:cNvSpPr txBox="true"/>
          <p:nvPr/>
        </p:nvSpPr>
        <p:spPr>
          <a:xfrm rot="0">
            <a:off x="13710207" y="4972085"/>
            <a:ext cx="2938691" cy="9860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Geographical Insights</a:t>
            </a:r>
          </a:p>
        </p:txBody>
      </p:sp>
      <p:grpSp>
        <p:nvGrpSpPr>
          <p:cNvPr name="Group 24" id="24"/>
          <p:cNvGrpSpPr/>
          <p:nvPr/>
        </p:nvGrpSpPr>
        <p:grpSpPr>
          <a:xfrm rot="2087854">
            <a:off x="-2404070" y="2678097"/>
            <a:ext cx="4186641" cy="418664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90575" cap="sq">
              <a:gradFill>
                <a:gsLst>
                  <a:gs pos="0">
                    <a:srgbClr val="F5DFF0">
                      <a:alpha val="29500"/>
                    </a:srgbClr>
                  </a:gs>
                  <a:gs pos="100000">
                    <a:srgbClr val="C6269E">
                      <a:alpha val="100000"/>
                    </a:srgbClr>
                  </a:gs>
                </a:gsLst>
                <a:lin ang="0"/>
              </a:gradFill>
              <a:prstDash val="solid"/>
              <a:miter/>
            </a:ln>
          </p:spPr>
        </p:sp>
        <p:sp>
          <p:nvSpPr>
            <p:cNvPr name="TextBox 26" id="26"/>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27" id="27"/>
          <p:cNvGrpSpPr/>
          <p:nvPr/>
        </p:nvGrpSpPr>
        <p:grpSpPr>
          <a:xfrm rot="0">
            <a:off x="8176182" y="7504583"/>
            <a:ext cx="456104" cy="456104"/>
            <a:chOff x="0" y="0"/>
            <a:chExt cx="120126" cy="120126"/>
          </a:xfrm>
        </p:grpSpPr>
        <p:sp>
          <p:nvSpPr>
            <p:cNvPr name="Freeform 28" id="28"/>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29" id="29"/>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
        <p:nvSpPr>
          <p:cNvPr name="TextBox 30" id="30"/>
          <p:cNvSpPr txBox="true"/>
          <p:nvPr/>
        </p:nvSpPr>
        <p:spPr>
          <a:xfrm rot="0">
            <a:off x="9100107" y="7377735"/>
            <a:ext cx="2938691" cy="4907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Page Views</a:t>
            </a:r>
          </a:p>
        </p:txBody>
      </p:sp>
      <p:grpSp>
        <p:nvGrpSpPr>
          <p:cNvPr name="Group 31" id="31"/>
          <p:cNvGrpSpPr/>
          <p:nvPr/>
        </p:nvGrpSpPr>
        <p:grpSpPr>
          <a:xfrm rot="0">
            <a:off x="12881532" y="7472985"/>
            <a:ext cx="456104" cy="456104"/>
            <a:chOff x="0" y="0"/>
            <a:chExt cx="120126" cy="120126"/>
          </a:xfrm>
        </p:grpSpPr>
        <p:sp>
          <p:nvSpPr>
            <p:cNvPr name="Freeform 32" id="32"/>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33" id="33"/>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
        <p:nvSpPr>
          <p:cNvPr name="TextBox 34" id="34"/>
          <p:cNvSpPr txBox="true"/>
          <p:nvPr/>
        </p:nvSpPr>
        <p:spPr>
          <a:xfrm rot="0">
            <a:off x="13681632" y="7422337"/>
            <a:ext cx="2938691" cy="9860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Device and Browser Usage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383202" y="-12639147"/>
            <a:ext cx="17956749" cy="18046984"/>
          </a:xfrm>
          <a:custGeom>
            <a:avLst/>
            <a:gdLst/>
            <a:ahLst/>
            <a:cxnLst/>
            <a:rect r="r" b="b" t="t" l="l"/>
            <a:pathLst>
              <a:path h="18046984" w="17956749">
                <a:moveTo>
                  <a:pt x="0" y="0"/>
                </a:moveTo>
                <a:lnTo>
                  <a:pt x="17956750" y="0"/>
                </a:lnTo>
                <a:lnTo>
                  <a:pt x="17956750" y="18046985"/>
                </a:lnTo>
                <a:lnTo>
                  <a:pt x="0" y="18046985"/>
                </a:lnTo>
                <a:lnTo>
                  <a:pt x="0" y="0"/>
                </a:lnTo>
                <a:close/>
              </a:path>
            </a:pathLst>
          </a:custGeom>
          <a:blipFill>
            <a:blip r:embed="rId2"/>
            <a:stretch>
              <a:fillRect l="0" t="0" r="0" b="0"/>
            </a:stretch>
          </a:blipFill>
        </p:spPr>
      </p:sp>
      <p:sp>
        <p:nvSpPr>
          <p:cNvPr name="TextBox 3" id="3"/>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4" id="4"/>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456832" y="4257665"/>
            <a:ext cx="3112607" cy="3754240"/>
          </a:xfrm>
          <a:custGeom>
            <a:avLst/>
            <a:gdLst/>
            <a:ahLst/>
            <a:cxnLst/>
            <a:rect r="r" b="b" t="t" l="l"/>
            <a:pathLst>
              <a:path h="3754240" w="3112607">
                <a:moveTo>
                  <a:pt x="0" y="0"/>
                </a:moveTo>
                <a:lnTo>
                  <a:pt x="3112606" y="0"/>
                </a:lnTo>
                <a:lnTo>
                  <a:pt x="3112606" y="3754240"/>
                </a:lnTo>
                <a:lnTo>
                  <a:pt x="0" y="3754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750220" y="4733406"/>
            <a:ext cx="1752990" cy="2279301"/>
          </a:xfrm>
          <a:custGeom>
            <a:avLst/>
            <a:gdLst/>
            <a:ahLst/>
            <a:cxnLst/>
            <a:rect r="r" b="b" t="t" l="l"/>
            <a:pathLst>
              <a:path h="2279301" w="1752990">
                <a:moveTo>
                  <a:pt x="0" y="0"/>
                </a:moveTo>
                <a:lnTo>
                  <a:pt x="1752990" y="0"/>
                </a:lnTo>
                <a:lnTo>
                  <a:pt x="1752990" y="2279301"/>
                </a:lnTo>
                <a:lnTo>
                  <a:pt x="0" y="22793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516384" y="2993210"/>
            <a:ext cx="433159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Benefits</a:t>
            </a:r>
          </a:p>
        </p:txBody>
      </p:sp>
      <p:sp>
        <p:nvSpPr>
          <p:cNvPr name="TextBox 8" id="8"/>
          <p:cNvSpPr txBox="true"/>
          <p:nvPr/>
        </p:nvSpPr>
        <p:spPr>
          <a:xfrm rot="0">
            <a:off x="5569438" y="2993210"/>
            <a:ext cx="393718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Usecase</a:t>
            </a:r>
          </a:p>
        </p:txBody>
      </p:sp>
      <p:sp>
        <p:nvSpPr>
          <p:cNvPr name="TextBox 9" id="9"/>
          <p:cNvSpPr txBox="true"/>
          <p:nvPr/>
        </p:nvSpPr>
        <p:spPr>
          <a:xfrm rot="0">
            <a:off x="10528857" y="502350"/>
            <a:ext cx="3795941" cy="9860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Enhanced User Behavior Insights</a:t>
            </a:r>
          </a:p>
        </p:txBody>
      </p:sp>
      <p:sp>
        <p:nvSpPr>
          <p:cNvPr name="TextBox 10" id="10"/>
          <p:cNvSpPr txBox="true"/>
          <p:nvPr/>
        </p:nvSpPr>
        <p:spPr>
          <a:xfrm rot="0">
            <a:off x="10528857" y="5341163"/>
            <a:ext cx="5952385" cy="9860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Targeted Audience Segmentation and Personalization</a:t>
            </a:r>
          </a:p>
        </p:txBody>
      </p:sp>
      <p:grpSp>
        <p:nvGrpSpPr>
          <p:cNvPr name="Group 11" id="11"/>
          <p:cNvGrpSpPr/>
          <p:nvPr/>
        </p:nvGrpSpPr>
        <p:grpSpPr>
          <a:xfrm rot="0">
            <a:off x="9615005" y="800648"/>
            <a:ext cx="456104" cy="456104"/>
            <a:chOff x="0" y="0"/>
            <a:chExt cx="120126" cy="120126"/>
          </a:xfrm>
        </p:grpSpPr>
        <p:sp>
          <p:nvSpPr>
            <p:cNvPr name="Freeform 12" id="12"/>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3" id="13"/>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grpSp>
        <p:nvGrpSpPr>
          <p:cNvPr name="Group 14" id="14"/>
          <p:cNvGrpSpPr/>
          <p:nvPr/>
        </p:nvGrpSpPr>
        <p:grpSpPr>
          <a:xfrm rot="0">
            <a:off x="9615005" y="7012707"/>
            <a:ext cx="456104" cy="456104"/>
            <a:chOff x="0" y="0"/>
            <a:chExt cx="120126" cy="120126"/>
          </a:xfrm>
        </p:grpSpPr>
        <p:sp>
          <p:nvSpPr>
            <p:cNvPr name="Freeform 15" id="15"/>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6" id="16"/>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grpSp>
        <p:nvGrpSpPr>
          <p:cNvPr name="Group 17" id="17"/>
          <p:cNvGrpSpPr/>
          <p:nvPr/>
        </p:nvGrpSpPr>
        <p:grpSpPr>
          <a:xfrm rot="0">
            <a:off x="9615005" y="2288475"/>
            <a:ext cx="456104" cy="456104"/>
            <a:chOff x="0" y="0"/>
            <a:chExt cx="120126" cy="120126"/>
          </a:xfrm>
        </p:grpSpPr>
        <p:sp>
          <p:nvSpPr>
            <p:cNvPr name="Freeform 18" id="18"/>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9" id="19"/>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
        <p:nvSpPr>
          <p:cNvPr name="TextBox 20" id="20"/>
          <p:cNvSpPr txBox="true"/>
          <p:nvPr/>
        </p:nvSpPr>
        <p:spPr>
          <a:xfrm rot="0">
            <a:off x="10528857" y="2161627"/>
            <a:ext cx="3795941" cy="9860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Improved Marketing Strategy Decisions</a:t>
            </a:r>
          </a:p>
        </p:txBody>
      </p:sp>
      <p:grpSp>
        <p:nvGrpSpPr>
          <p:cNvPr name="Group 21" id="21"/>
          <p:cNvGrpSpPr/>
          <p:nvPr/>
        </p:nvGrpSpPr>
        <p:grpSpPr>
          <a:xfrm rot="0">
            <a:off x="9615005" y="3792329"/>
            <a:ext cx="456104" cy="456104"/>
            <a:chOff x="0" y="0"/>
            <a:chExt cx="120126" cy="120126"/>
          </a:xfrm>
        </p:grpSpPr>
        <p:sp>
          <p:nvSpPr>
            <p:cNvPr name="Freeform 22" id="22"/>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23" id="23"/>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
        <p:nvSpPr>
          <p:cNvPr name="TextBox 24" id="24"/>
          <p:cNvSpPr txBox="true"/>
          <p:nvPr/>
        </p:nvSpPr>
        <p:spPr>
          <a:xfrm rot="0">
            <a:off x="10528857" y="3699353"/>
            <a:ext cx="5952385" cy="9860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Optimized Website Performance and Engagement</a:t>
            </a:r>
          </a:p>
        </p:txBody>
      </p:sp>
      <p:grpSp>
        <p:nvGrpSpPr>
          <p:cNvPr name="Group 25" id="25"/>
          <p:cNvGrpSpPr/>
          <p:nvPr/>
        </p:nvGrpSpPr>
        <p:grpSpPr>
          <a:xfrm rot="0">
            <a:off x="9624530" y="5350688"/>
            <a:ext cx="456104" cy="456104"/>
            <a:chOff x="0" y="0"/>
            <a:chExt cx="120126" cy="120126"/>
          </a:xfrm>
        </p:grpSpPr>
        <p:sp>
          <p:nvSpPr>
            <p:cNvPr name="Freeform 26" id="26"/>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27" id="27"/>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
        <p:nvSpPr>
          <p:cNvPr name="TextBox 28" id="28"/>
          <p:cNvSpPr txBox="true"/>
          <p:nvPr/>
        </p:nvSpPr>
        <p:spPr>
          <a:xfrm rot="0">
            <a:off x="10528857" y="6879637"/>
            <a:ext cx="5952385" cy="9860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Data-Driven Business Growth and ROI Improvement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949675" y="5429205"/>
            <a:ext cx="17956749" cy="18046984"/>
          </a:xfrm>
          <a:custGeom>
            <a:avLst/>
            <a:gdLst/>
            <a:ahLst/>
            <a:cxnLst/>
            <a:rect r="r" b="b" t="t" l="l"/>
            <a:pathLst>
              <a:path h="18046984" w="17956749">
                <a:moveTo>
                  <a:pt x="0" y="0"/>
                </a:moveTo>
                <a:lnTo>
                  <a:pt x="17956750" y="0"/>
                </a:lnTo>
                <a:lnTo>
                  <a:pt x="17956750" y="18046985"/>
                </a:lnTo>
                <a:lnTo>
                  <a:pt x="0" y="18046985"/>
                </a:lnTo>
                <a:lnTo>
                  <a:pt x="0" y="0"/>
                </a:lnTo>
                <a:close/>
              </a:path>
            </a:pathLst>
          </a:custGeom>
          <a:blipFill>
            <a:blip r:embed="rId2"/>
            <a:stretch>
              <a:fillRect l="0" t="0" r="0" b="0"/>
            </a:stretch>
          </a:blipFill>
        </p:spPr>
      </p:sp>
      <p:grpSp>
        <p:nvGrpSpPr>
          <p:cNvPr name="Group 3" id="3"/>
          <p:cNvGrpSpPr/>
          <p:nvPr/>
        </p:nvGrpSpPr>
        <p:grpSpPr>
          <a:xfrm rot="2087854">
            <a:off x="7256483" y="4298310"/>
            <a:ext cx="3775035" cy="377503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F5DFF0">
                      <a:alpha val="29500"/>
                    </a:srgbClr>
                  </a:gs>
                  <a:gs pos="100000">
                    <a:srgbClr val="C6269E">
                      <a:alpha val="100000"/>
                    </a:srgbClr>
                  </a:gs>
                </a:gsLst>
                <a:lin ang="0"/>
              </a:gradFill>
              <a:prstDash val="solid"/>
              <a:miter/>
            </a:ln>
          </p:spPr>
        </p:sp>
        <p:sp>
          <p:nvSpPr>
            <p:cNvPr name="TextBox 5" id="5"/>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6" id="6"/>
          <p:cNvGrpSpPr/>
          <p:nvPr/>
        </p:nvGrpSpPr>
        <p:grpSpPr>
          <a:xfrm rot="2087854">
            <a:off x="2403831" y="4285380"/>
            <a:ext cx="3775035" cy="377503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F5DFF0">
                      <a:alpha val="29500"/>
                    </a:srgbClr>
                  </a:gs>
                  <a:gs pos="100000">
                    <a:srgbClr val="C6269E">
                      <a:alpha val="100000"/>
                    </a:srgbClr>
                  </a:gs>
                </a:gsLst>
                <a:lin ang="0"/>
              </a:gradFill>
              <a:prstDash val="solid"/>
              <a:miter/>
            </a:ln>
          </p:spPr>
        </p:sp>
        <p:sp>
          <p:nvSpPr>
            <p:cNvPr name="TextBox 8" id="8"/>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9" id="9"/>
          <p:cNvGrpSpPr/>
          <p:nvPr/>
        </p:nvGrpSpPr>
        <p:grpSpPr>
          <a:xfrm rot="2087854">
            <a:off x="12171327" y="4285380"/>
            <a:ext cx="3775035" cy="377503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F5DFF0">
                      <a:alpha val="29500"/>
                    </a:srgbClr>
                  </a:gs>
                  <a:gs pos="100000">
                    <a:srgbClr val="C6269E">
                      <a:alpha val="100000"/>
                    </a:srgbClr>
                  </a:gs>
                </a:gsLst>
                <a:lin ang="0"/>
              </a:gradFill>
              <a:prstDash val="solid"/>
              <a:miter/>
            </a:ln>
          </p:spPr>
        </p:sp>
        <p:sp>
          <p:nvSpPr>
            <p:cNvPr name="TextBox 11" id="11"/>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Freeform 12" id="12"/>
          <p:cNvSpPr/>
          <p:nvPr/>
        </p:nvSpPr>
        <p:spPr>
          <a:xfrm flipH="false" flipV="false" rot="0">
            <a:off x="6525283" y="-126200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13" id="13"/>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6918494" y="2218010"/>
            <a:ext cx="5500184"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Inference</a:t>
            </a:r>
          </a:p>
        </p:txBody>
      </p:sp>
      <p:sp>
        <p:nvSpPr>
          <p:cNvPr name="Freeform 15" id="15"/>
          <p:cNvSpPr/>
          <p:nvPr/>
        </p:nvSpPr>
        <p:spPr>
          <a:xfrm flipH="false" flipV="false" rot="0">
            <a:off x="3491447" y="3887405"/>
            <a:ext cx="1531575" cy="1537165"/>
          </a:xfrm>
          <a:custGeom>
            <a:avLst/>
            <a:gdLst/>
            <a:ahLst/>
            <a:cxnLst/>
            <a:rect r="r" b="b" t="t" l="l"/>
            <a:pathLst>
              <a:path h="1537165" w="1531575">
                <a:moveTo>
                  <a:pt x="0" y="0"/>
                </a:moveTo>
                <a:lnTo>
                  <a:pt x="1531575" y="0"/>
                </a:lnTo>
                <a:lnTo>
                  <a:pt x="1531575" y="1537165"/>
                </a:lnTo>
                <a:lnTo>
                  <a:pt x="0" y="15371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8378212" y="3889723"/>
            <a:ext cx="1531575" cy="1537165"/>
          </a:xfrm>
          <a:custGeom>
            <a:avLst/>
            <a:gdLst/>
            <a:ahLst/>
            <a:cxnLst/>
            <a:rect r="r" b="b" t="t" l="l"/>
            <a:pathLst>
              <a:path h="1537165" w="1531575">
                <a:moveTo>
                  <a:pt x="0" y="0"/>
                </a:moveTo>
                <a:lnTo>
                  <a:pt x="1531576" y="0"/>
                </a:lnTo>
                <a:lnTo>
                  <a:pt x="1531576" y="1537165"/>
                </a:lnTo>
                <a:lnTo>
                  <a:pt x="0" y="15371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3264978" y="3892040"/>
            <a:ext cx="1531575" cy="1537165"/>
          </a:xfrm>
          <a:custGeom>
            <a:avLst/>
            <a:gdLst/>
            <a:ahLst/>
            <a:cxnLst/>
            <a:rect r="r" b="b" t="t" l="l"/>
            <a:pathLst>
              <a:path h="1537165" w="1531575">
                <a:moveTo>
                  <a:pt x="0" y="0"/>
                </a:moveTo>
                <a:lnTo>
                  <a:pt x="1531575" y="0"/>
                </a:lnTo>
                <a:lnTo>
                  <a:pt x="1531575" y="1537165"/>
                </a:lnTo>
                <a:lnTo>
                  <a:pt x="0" y="15371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3192023" y="5653013"/>
            <a:ext cx="2119541" cy="1481325"/>
          </a:xfrm>
          <a:prstGeom prst="rect">
            <a:avLst/>
          </a:prstGeom>
        </p:spPr>
        <p:txBody>
          <a:bodyPr anchor="t" rtlCol="false" tIns="0" lIns="0" bIns="0" rIns="0">
            <a:spAutoFit/>
          </a:bodyPr>
          <a:lstStyle/>
          <a:p>
            <a:pPr algn="ctr">
              <a:lnSpc>
                <a:spcPts val="3927"/>
              </a:lnSpc>
            </a:pPr>
            <a:r>
              <a:rPr lang="en-US" b="true" sz="2805">
                <a:solidFill>
                  <a:srgbClr val="FFFFFA"/>
                </a:solidFill>
                <a:latin typeface="Raleway Bold"/>
                <a:ea typeface="Raleway Bold"/>
                <a:cs typeface="Raleway Bold"/>
                <a:sym typeface="Raleway Bold"/>
              </a:rPr>
              <a:t>User Behavior Insights</a:t>
            </a:r>
          </a:p>
        </p:txBody>
      </p:sp>
      <p:sp>
        <p:nvSpPr>
          <p:cNvPr name="TextBox 19" id="19"/>
          <p:cNvSpPr txBox="true"/>
          <p:nvPr/>
        </p:nvSpPr>
        <p:spPr>
          <a:xfrm rot="0">
            <a:off x="7902850" y="5653013"/>
            <a:ext cx="2500541" cy="986025"/>
          </a:xfrm>
          <a:prstGeom prst="rect">
            <a:avLst/>
          </a:prstGeom>
        </p:spPr>
        <p:txBody>
          <a:bodyPr anchor="t" rtlCol="false" tIns="0" lIns="0" bIns="0" rIns="0">
            <a:spAutoFit/>
          </a:bodyPr>
          <a:lstStyle/>
          <a:p>
            <a:pPr algn="ctr">
              <a:lnSpc>
                <a:spcPts val="3927"/>
              </a:lnSpc>
            </a:pPr>
            <a:r>
              <a:rPr lang="en-US" b="true" sz="2805">
                <a:solidFill>
                  <a:srgbClr val="FFFFFA"/>
                </a:solidFill>
                <a:latin typeface="Raleway Bold"/>
                <a:ea typeface="Raleway Bold"/>
                <a:cs typeface="Raleway Bold"/>
                <a:sym typeface="Raleway Bold"/>
              </a:rPr>
              <a:t>Traffic Source Effectiveness</a:t>
            </a:r>
          </a:p>
        </p:txBody>
      </p:sp>
      <p:sp>
        <p:nvSpPr>
          <p:cNvPr name="TextBox 20" id="20"/>
          <p:cNvSpPr txBox="true"/>
          <p:nvPr/>
        </p:nvSpPr>
        <p:spPr>
          <a:xfrm rot="0">
            <a:off x="12297837" y="5646548"/>
            <a:ext cx="3522015" cy="986025"/>
          </a:xfrm>
          <a:prstGeom prst="rect">
            <a:avLst/>
          </a:prstGeom>
        </p:spPr>
        <p:txBody>
          <a:bodyPr anchor="t" rtlCol="false" tIns="0" lIns="0" bIns="0" rIns="0">
            <a:spAutoFit/>
          </a:bodyPr>
          <a:lstStyle/>
          <a:p>
            <a:pPr algn="ctr">
              <a:lnSpc>
                <a:spcPts val="3927"/>
              </a:lnSpc>
            </a:pPr>
            <a:r>
              <a:rPr lang="en-US" b="true" sz="2805">
                <a:solidFill>
                  <a:srgbClr val="FFFFFA"/>
                </a:solidFill>
                <a:latin typeface="Raleway Bold"/>
                <a:ea typeface="Raleway Bold"/>
                <a:cs typeface="Raleway Bold"/>
                <a:sym typeface="Raleway Bold"/>
              </a:rPr>
              <a:t>Optimization Recommendations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63383" y="-126200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8140649" y="542688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TextBox 4" id="4"/>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2051607" y="5143500"/>
            <a:ext cx="5246370" cy="2807970"/>
            <a:chOff x="0" y="0"/>
            <a:chExt cx="812800" cy="435028"/>
          </a:xfrm>
        </p:grpSpPr>
        <p:sp>
          <p:nvSpPr>
            <p:cNvPr name="Freeform 7" id="7"/>
            <p:cNvSpPr/>
            <p:nvPr/>
          </p:nvSpPr>
          <p:spPr>
            <a:xfrm flipH="false" flipV="false" rot="0">
              <a:off x="0" y="0"/>
              <a:ext cx="812800" cy="435028"/>
            </a:xfrm>
            <a:custGeom>
              <a:avLst/>
              <a:gdLst/>
              <a:ahLst/>
              <a:cxnLst/>
              <a:rect r="r" b="b" t="t" l="l"/>
              <a:pathLst>
                <a:path h="435028" w="812800">
                  <a:moveTo>
                    <a:pt x="33940" y="0"/>
                  </a:moveTo>
                  <a:lnTo>
                    <a:pt x="778860" y="0"/>
                  </a:lnTo>
                  <a:cubicBezTo>
                    <a:pt x="797604" y="0"/>
                    <a:pt x="812800" y="15196"/>
                    <a:pt x="812800" y="33940"/>
                  </a:cubicBezTo>
                  <a:lnTo>
                    <a:pt x="812800" y="401088"/>
                  </a:lnTo>
                  <a:cubicBezTo>
                    <a:pt x="812800" y="419832"/>
                    <a:pt x="797604" y="435028"/>
                    <a:pt x="778860" y="435028"/>
                  </a:cubicBezTo>
                  <a:lnTo>
                    <a:pt x="33940" y="435028"/>
                  </a:lnTo>
                  <a:cubicBezTo>
                    <a:pt x="15196" y="435028"/>
                    <a:pt x="0" y="419832"/>
                    <a:pt x="0" y="401088"/>
                  </a:cubicBezTo>
                  <a:lnTo>
                    <a:pt x="0" y="33940"/>
                  </a:lnTo>
                  <a:cubicBezTo>
                    <a:pt x="0" y="15196"/>
                    <a:pt x="15196" y="0"/>
                    <a:pt x="33940" y="0"/>
                  </a:cubicBezTo>
                  <a:close/>
                </a:path>
              </a:pathLst>
            </a:custGeom>
            <a:blipFill>
              <a:blip r:embed="rId5"/>
              <a:stretch>
                <a:fillRect l="-3522" t="0" r="-3522" b="0"/>
              </a:stretch>
            </a:blipFill>
            <a:ln w="47625" cap="rnd">
              <a:gradFill>
                <a:gsLst>
                  <a:gs pos="0">
                    <a:srgbClr val="C6269E">
                      <a:alpha val="100000"/>
                    </a:srgbClr>
                  </a:gs>
                  <a:gs pos="100000">
                    <a:srgbClr val="DDBAFF">
                      <a:alpha val="12000"/>
                    </a:srgbClr>
                  </a:gs>
                </a:gsLst>
                <a:lin ang="0"/>
              </a:gradFill>
              <a:prstDash val="solid"/>
              <a:round/>
            </a:ln>
          </p:spPr>
        </p:sp>
      </p:grpSp>
      <p:sp>
        <p:nvSpPr>
          <p:cNvPr name="TextBox 8" id="8"/>
          <p:cNvSpPr txBox="true"/>
          <p:nvPr/>
        </p:nvSpPr>
        <p:spPr>
          <a:xfrm rot="0">
            <a:off x="9348031" y="3686290"/>
            <a:ext cx="8593230" cy="29672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The Website Traffic Analysis Dashboard enables clear visualization of user behavior and traffic trends, empowering data-driven decisions. With Power BI's interactive features, businesses can efficiently monitor, analyse, and optimize website performance.</a:t>
            </a:r>
          </a:p>
        </p:txBody>
      </p:sp>
      <p:grpSp>
        <p:nvGrpSpPr>
          <p:cNvPr name="Group 9" id="9"/>
          <p:cNvGrpSpPr/>
          <p:nvPr/>
        </p:nvGrpSpPr>
        <p:grpSpPr>
          <a:xfrm rot="0">
            <a:off x="1028700" y="6147983"/>
            <a:ext cx="1827704" cy="799004"/>
            <a:chOff x="0" y="0"/>
            <a:chExt cx="481371" cy="210437"/>
          </a:xfrm>
        </p:grpSpPr>
        <p:sp>
          <p:nvSpPr>
            <p:cNvPr name="Freeform 10" id="10"/>
            <p:cNvSpPr/>
            <p:nvPr/>
          </p:nvSpPr>
          <p:spPr>
            <a:xfrm flipH="false" flipV="false" rot="0">
              <a:off x="0" y="0"/>
              <a:ext cx="481371" cy="210437"/>
            </a:xfrm>
            <a:custGeom>
              <a:avLst/>
              <a:gdLst/>
              <a:ahLst/>
              <a:cxnLst/>
              <a:rect r="r" b="b" t="t" l="l"/>
              <a:pathLst>
                <a:path h="210437" w="481371">
                  <a:moveTo>
                    <a:pt x="0" y="0"/>
                  </a:moveTo>
                  <a:lnTo>
                    <a:pt x="481371" y="0"/>
                  </a:lnTo>
                  <a:lnTo>
                    <a:pt x="481371" y="210437"/>
                  </a:lnTo>
                  <a:lnTo>
                    <a:pt x="0" y="210437"/>
                  </a:lnTo>
                  <a:close/>
                </a:path>
              </a:pathLst>
            </a:custGeom>
            <a:gradFill rotWithShape="true">
              <a:gsLst>
                <a:gs pos="0">
                  <a:srgbClr val="C6269E">
                    <a:alpha val="100000"/>
                  </a:srgbClr>
                </a:gs>
                <a:gs pos="100000">
                  <a:srgbClr val="7A126A">
                    <a:alpha val="100000"/>
                  </a:srgbClr>
                </a:gs>
              </a:gsLst>
              <a:lin ang="0"/>
            </a:gradFill>
          </p:spPr>
        </p:sp>
        <p:sp>
          <p:nvSpPr>
            <p:cNvPr name="TextBox 11" id="11"/>
            <p:cNvSpPr txBox="true"/>
            <p:nvPr/>
          </p:nvSpPr>
          <p:spPr>
            <a:xfrm>
              <a:off x="0" y="28575"/>
              <a:ext cx="481371" cy="181862"/>
            </a:xfrm>
            <a:prstGeom prst="rect">
              <a:avLst/>
            </a:prstGeom>
          </p:spPr>
          <p:txBody>
            <a:bodyPr anchor="ctr" rtlCol="false" tIns="50800" lIns="50800" bIns="50800" rIns="50800"/>
            <a:lstStyle/>
            <a:p>
              <a:pPr algn="ctr">
                <a:lnSpc>
                  <a:spcPts val="2661"/>
                </a:lnSpc>
              </a:pPr>
            </a:p>
          </p:txBody>
        </p:sp>
      </p:grpSp>
      <p:grpSp>
        <p:nvGrpSpPr>
          <p:cNvPr name="Group 12" id="12"/>
          <p:cNvGrpSpPr/>
          <p:nvPr/>
        </p:nvGrpSpPr>
        <p:grpSpPr>
          <a:xfrm rot="0">
            <a:off x="6635012" y="6814733"/>
            <a:ext cx="1827704" cy="799004"/>
            <a:chOff x="0" y="0"/>
            <a:chExt cx="481371" cy="210437"/>
          </a:xfrm>
        </p:grpSpPr>
        <p:sp>
          <p:nvSpPr>
            <p:cNvPr name="Freeform 13" id="13"/>
            <p:cNvSpPr/>
            <p:nvPr/>
          </p:nvSpPr>
          <p:spPr>
            <a:xfrm flipH="false" flipV="false" rot="0">
              <a:off x="0" y="0"/>
              <a:ext cx="481371" cy="210437"/>
            </a:xfrm>
            <a:custGeom>
              <a:avLst/>
              <a:gdLst/>
              <a:ahLst/>
              <a:cxnLst/>
              <a:rect r="r" b="b" t="t" l="l"/>
              <a:pathLst>
                <a:path h="210437" w="481371">
                  <a:moveTo>
                    <a:pt x="0" y="0"/>
                  </a:moveTo>
                  <a:lnTo>
                    <a:pt x="481371" y="0"/>
                  </a:lnTo>
                  <a:lnTo>
                    <a:pt x="481371" y="210437"/>
                  </a:lnTo>
                  <a:lnTo>
                    <a:pt x="0" y="210437"/>
                  </a:lnTo>
                  <a:close/>
                </a:path>
              </a:pathLst>
            </a:custGeom>
            <a:gradFill rotWithShape="true">
              <a:gsLst>
                <a:gs pos="0">
                  <a:srgbClr val="C6269E">
                    <a:alpha val="100000"/>
                  </a:srgbClr>
                </a:gs>
                <a:gs pos="100000">
                  <a:srgbClr val="DDBAFF">
                    <a:alpha val="12000"/>
                  </a:srgbClr>
                </a:gs>
              </a:gsLst>
              <a:lin ang="0"/>
            </a:gradFill>
          </p:spPr>
        </p:sp>
        <p:sp>
          <p:nvSpPr>
            <p:cNvPr name="TextBox 14" id="14"/>
            <p:cNvSpPr txBox="true"/>
            <p:nvPr/>
          </p:nvSpPr>
          <p:spPr>
            <a:xfrm>
              <a:off x="0" y="28575"/>
              <a:ext cx="481371" cy="181862"/>
            </a:xfrm>
            <a:prstGeom prst="rect">
              <a:avLst/>
            </a:prstGeom>
          </p:spPr>
          <p:txBody>
            <a:bodyPr anchor="ctr" rtlCol="false" tIns="50800" lIns="50800" bIns="50800" rIns="50800"/>
            <a:lstStyle/>
            <a:p>
              <a:pPr algn="ctr">
                <a:lnSpc>
                  <a:spcPts val="2661"/>
                </a:lnSpc>
              </a:pPr>
            </a:p>
          </p:txBody>
        </p:sp>
      </p:grpSp>
      <p:grpSp>
        <p:nvGrpSpPr>
          <p:cNvPr name="Group 15" id="15"/>
          <p:cNvGrpSpPr/>
          <p:nvPr/>
        </p:nvGrpSpPr>
        <p:grpSpPr>
          <a:xfrm rot="2087854">
            <a:off x="8587339" y="3646955"/>
            <a:ext cx="636070" cy="63607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3825" cap="sq">
              <a:gradFill>
                <a:gsLst>
                  <a:gs pos="0">
                    <a:srgbClr val="F5DFF0">
                      <a:alpha val="29500"/>
                    </a:srgbClr>
                  </a:gs>
                  <a:gs pos="100000">
                    <a:srgbClr val="C6269E">
                      <a:alpha val="100000"/>
                    </a:srgbClr>
                  </a:gs>
                </a:gsLst>
                <a:lin ang="0"/>
              </a:gradFill>
              <a:prstDash val="solid"/>
              <a:miter/>
            </a:ln>
          </p:spPr>
        </p:sp>
        <p:sp>
          <p:nvSpPr>
            <p:cNvPr name="TextBox 17" id="17"/>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18" id="18"/>
          <p:cNvSpPr txBox="true"/>
          <p:nvPr/>
        </p:nvSpPr>
        <p:spPr>
          <a:xfrm rot="0">
            <a:off x="2051607" y="2809694"/>
            <a:ext cx="581667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Conclusion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939189" y="3434828"/>
            <a:ext cx="12422388" cy="2727960"/>
            <a:chOff x="0" y="0"/>
            <a:chExt cx="1850635" cy="406400"/>
          </a:xfrm>
        </p:grpSpPr>
        <p:sp>
          <p:nvSpPr>
            <p:cNvPr name="Freeform 3" id="3"/>
            <p:cNvSpPr/>
            <p:nvPr/>
          </p:nvSpPr>
          <p:spPr>
            <a:xfrm flipH="false" flipV="false" rot="0">
              <a:off x="0" y="0"/>
              <a:ext cx="1850635" cy="406400"/>
            </a:xfrm>
            <a:custGeom>
              <a:avLst/>
              <a:gdLst/>
              <a:ahLst/>
              <a:cxnLst/>
              <a:rect r="r" b="b" t="t" l="l"/>
              <a:pathLst>
                <a:path h="406400" w="1850635">
                  <a:moveTo>
                    <a:pt x="1647435" y="0"/>
                  </a:moveTo>
                  <a:cubicBezTo>
                    <a:pt x="1759659" y="0"/>
                    <a:pt x="1850635" y="90976"/>
                    <a:pt x="1850635" y="203200"/>
                  </a:cubicBezTo>
                  <a:cubicBezTo>
                    <a:pt x="1850635" y="315424"/>
                    <a:pt x="1759659" y="406400"/>
                    <a:pt x="164743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14300" cap="sq">
              <a:gradFill>
                <a:gsLst>
                  <a:gs pos="0">
                    <a:srgbClr val="C6269E">
                      <a:alpha val="100000"/>
                    </a:srgbClr>
                  </a:gs>
                  <a:gs pos="100000">
                    <a:srgbClr val="DDBAFF">
                      <a:alpha val="12000"/>
                    </a:srgbClr>
                  </a:gs>
                </a:gsLst>
                <a:lin ang="0"/>
              </a:gradFill>
              <a:prstDash val="solid"/>
              <a:miter/>
            </a:ln>
          </p:spPr>
        </p:sp>
        <p:sp>
          <p:nvSpPr>
            <p:cNvPr name="TextBox 4" id="4"/>
            <p:cNvSpPr txBox="true"/>
            <p:nvPr/>
          </p:nvSpPr>
          <p:spPr>
            <a:xfrm>
              <a:off x="0" y="28575"/>
              <a:ext cx="1850635" cy="377825"/>
            </a:xfrm>
            <a:prstGeom prst="rect">
              <a:avLst/>
            </a:prstGeom>
          </p:spPr>
          <p:txBody>
            <a:bodyPr anchor="ctr" rtlCol="false" tIns="50800" lIns="50800" bIns="50800" rIns="50800"/>
            <a:lstStyle/>
            <a:p>
              <a:pPr algn="ctr">
                <a:lnSpc>
                  <a:spcPts val="2661"/>
                </a:lnSpc>
              </a:pPr>
            </a:p>
          </p:txBody>
        </p:sp>
      </p:grpSp>
      <p:sp>
        <p:nvSpPr>
          <p:cNvPr name="Freeform 5" id="5"/>
          <p:cNvSpPr/>
          <p:nvPr/>
        </p:nvSpPr>
        <p:spPr>
          <a:xfrm flipH="false" flipV="false" rot="0">
            <a:off x="6525283" y="-126200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6" id="6"/>
          <p:cNvSpPr/>
          <p:nvPr/>
        </p:nvSpPr>
        <p:spPr>
          <a:xfrm flipH="false" flipV="false" rot="0">
            <a:off x="-8140649" y="542688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Freeform 7" id="7"/>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4065597" y="3891885"/>
            <a:ext cx="5848350" cy="2023396"/>
          </a:xfrm>
          <a:prstGeom prst="rect">
            <a:avLst/>
          </a:prstGeom>
        </p:spPr>
        <p:txBody>
          <a:bodyPr anchor="t" rtlCol="false" tIns="0" lIns="0" bIns="0" rIns="0">
            <a:spAutoFit/>
          </a:bodyPr>
          <a:lstStyle/>
          <a:p>
            <a:pPr algn="l">
              <a:lnSpc>
                <a:spcPts val="15265"/>
              </a:lnSpc>
              <a:spcBef>
                <a:spcPct val="0"/>
              </a:spcBef>
            </a:pPr>
            <a:r>
              <a:rPr lang="en-US" b="true" sz="14678">
                <a:solidFill>
                  <a:srgbClr val="FFFFFF"/>
                </a:solidFill>
                <a:latin typeface="Raleway Heavy"/>
                <a:ea typeface="Raleway Heavy"/>
                <a:cs typeface="Raleway Heavy"/>
                <a:sym typeface="Raleway Heavy"/>
              </a:rPr>
              <a:t>Thank</a:t>
            </a:r>
          </a:p>
        </p:txBody>
      </p:sp>
      <p:sp>
        <p:nvSpPr>
          <p:cNvPr name="TextBox 9" id="9"/>
          <p:cNvSpPr txBox="true"/>
          <p:nvPr/>
        </p:nvSpPr>
        <p:spPr>
          <a:xfrm rot="0">
            <a:off x="9913947" y="3891885"/>
            <a:ext cx="4972189" cy="2023396"/>
          </a:xfrm>
          <a:prstGeom prst="rect">
            <a:avLst/>
          </a:prstGeom>
        </p:spPr>
        <p:txBody>
          <a:bodyPr anchor="t" rtlCol="false" tIns="0" lIns="0" bIns="0" rIns="0">
            <a:spAutoFit/>
          </a:bodyPr>
          <a:lstStyle/>
          <a:p>
            <a:pPr algn="l">
              <a:lnSpc>
                <a:spcPts val="15265"/>
              </a:lnSpc>
              <a:spcBef>
                <a:spcPct val="0"/>
              </a:spcBef>
            </a:pPr>
            <a:r>
              <a:rPr lang="en-US" b="true" sz="14678">
                <a:solidFill>
                  <a:srgbClr val="C6269E"/>
                </a:solidFill>
                <a:latin typeface="Raleway Bold"/>
                <a:ea typeface="Raleway Bold"/>
                <a:cs typeface="Raleway Bold"/>
                <a:sym typeface="Raleway Bold"/>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179439" y="-10904054"/>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Freeform 3" id="3"/>
          <p:cNvSpPr/>
          <p:nvPr/>
        </p:nvSpPr>
        <p:spPr>
          <a:xfrm flipH="false" flipV="false" rot="0">
            <a:off x="-12661483" y="2951751"/>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grpSp>
        <p:nvGrpSpPr>
          <p:cNvPr name="Group 4" id="4"/>
          <p:cNvGrpSpPr>
            <a:grpSpLocks noChangeAspect="true"/>
          </p:cNvGrpSpPr>
          <p:nvPr/>
        </p:nvGrpSpPr>
        <p:grpSpPr>
          <a:xfrm rot="0">
            <a:off x="663778" y="2081445"/>
            <a:ext cx="6868477" cy="5514640"/>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gradFill rotWithShape="true">
              <a:gsLst>
                <a:gs pos="0">
                  <a:srgbClr val="1F1A1A">
                    <a:alpha val="100000"/>
                  </a:srgbClr>
                </a:gs>
                <a:gs pos="100000">
                  <a:srgbClr val="000000">
                    <a:alpha val="100000"/>
                  </a:srgbClr>
                </a:gs>
              </a:gsLst>
              <a:lin ang="0"/>
            </a:gra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3"/>
              <a:stretch>
                <a:fillRect l="0" t="-66" r="0" b="-66"/>
              </a:stretch>
            </a:blipFill>
          </p:spPr>
        </p:sp>
      </p:grpSp>
      <p:sp>
        <p:nvSpPr>
          <p:cNvPr name="TextBox 9" id="9"/>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10" id="10"/>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2</a:t>
            </a:r>
          </a:p>
        </p:txBody>
      </p:sp>
      <p:sp>
        <p:nvSpPr>
          <p:cNvPr name="TextBox 12" id="12"/>
          <p:cNvSpPr txBox="true"/>
          <p:nvPr/>
        </p:nvSpPr>
        <p:spPr>
          <a:xfrm rot="0">
            <a:off x="9309657" y="564854"/>
            <a:ext cx="495942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Abstract</a:t>
            </a:r>
          </a:p>
        </p:txBody>
      </p:sp>
      <p:sp>
        <p:nvSpPr>
          <p:cNvPr name="TextBox 13" id="13"/>
          <p:cNvSpPr txBox="true"/>
          <p:nvPr/>
        </p:nvSpPr>
        <p:spPr>
          <a:xfrm rot="0">
            <a:off x="9144000" y="1683046"/>
            <a:ext cx="10228489" cy="882523"/>
          </a:xfrm>
          <a:prstGeom prst="rect">
            <a:avLst/>
          </a:prstGeom>
        </p:spPr>
        <p:txBody>
          <a:bodyPr anchor="t" rtlCol="false" tIns="0" lIns="0" bIns="0" rIns="0">
            <a:spAutoFit/>
          </a:bodyPr>
          <a:lstStyle/>
          <a:p>
            <a:pPr algn="l">
              <a:lnSpc>
                <a:spcPts val="6656"/>
              </a:lnSpc>
              <a:spcBef>
                <a:spcPct val="0"/>
              </a:spcBef>
            </a:pPr>
            <a:r>
              <a:rPr lang="en-US" b="true" sz="6400">
                <a:solidFill>
                  <a:srgbClr val="C6269E"/>
                </a:solidFill>
                <a:latin typeface="Raleway Bold"/>
                <a:ea typeface="Raleway Bold"/>
                <a:cs typeface="Raleway Bold"/>
                <a:sym typeface="Raleway Bold"/>
              </a:rPr>
              <a:t>The Project Presents</a:t>
            </a:r>
          </a:p>
        </p:txBody>
      </p:sp>
      <p:sp>
        <p:nvSpPr>
          <p:cNvPr name="TextBox 14" id="14"/>
          <p:cNvSpPr txBox="true"/>
          <p:nvPr/>
        </p:nvSpPr>
        <p:spPr>
          <a:xfrm rot="0">
            <a:off x="7853516" y="2688959"/>
            <a:ext cx="10132292" cy="6729095"/>
          </a:xfrm>
          <a:prstGeom prst="rect">
            <a:avLst/>
          </a:prstGeom>
        </p:spPr>
        <p:txBody>
          <a:bodyPr anchor="t" rtlCol="false" tIns="0" lIns="0" bIns="0" rIns="0">
            <a:spAutoFit/>
          </a:bodyPr>
          <a:lstStyle/>
          <a:p>
            <a:pPr algn="just">
              <a:lnSpc>
                <a:spcPts val="4480"/>
              </a:lnSpc>
            </a:pPr>
            <a:r>
              <a:rPr lang="en-US" sz="3200">
                <a:solidFill>
                  <a:srgbClr val="FFFFFA"/>
                </a:solidFill>
                <a:latin typeface="Raleway"/>
                <a:ea typeface="Raleway"/>
                <a:cs typeface="Raleway"/>
                <a:sym typeface="Raleway"/>
              </a:rPr>
              <a:t>an interactive Website Traffic Analysis Dashboard built using Power BI, designed to track and visualize key website performance metrics. The dashboard leverages data from SQL queries, providing insights into session duration, bounce rates, page views, and traffic sources. It allows businesses to make informed decisions regarding marketing strategies, user engagement, and website optimization, focusing on device, region, and browser segmentation. The visualization empowers users to understand trends, improve user retention, and optimize their digital strategies.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847191" y="-11077047"/>
            <a:ext cx="17956749" cy="18046984"/>
          </a:xfrm>
          <a:custGeom>
            <a:avLst/>
            <a:gdLst/>
            <a:ahLst/>
            <a:cxnLst/>
            <a:rect r="r" b="b" t="t" l="l"/>
            <a:pathLst>
              <a:path h="18046984" w="17956749">
                <a:moveTo>
                  <a:pt x="0" y="0"/>
                </a:moveTo>
                <a:lnTo>
                  <a:pt x="17956750" y="0"/>
                </a:lnTo>
                <a:lnTo>
                  <a:pt x="17956750"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12769799" y="360481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4" id="4"/>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a:grpSpLocks noChangeAspect="true"/>
          </p:cNvGrpSpPr>
          <p:nvPr/>
        </p:nvGrpSpPr>
        <p:grpSpPr>
          <a:xfrm rot="0">
            <a:off x="537388" y="2137826"/>
            <a:ext cx="6322695" cy="6322695"/>
            <a:chOff x="0" y="0"/>
            <a:chExt cx="14840029" cy="14840029"/>
          </a:xfrm>
        </p:grpSpPr>
        <p:sp>
          <p:nvSpPr>
            <p:cNvPr name="Freeform 6" id="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C6269E">
                    <a:alpha val="100000"/>
                  </a:srgbClr>
                </a:gs>
                <a:gs pos="100000">
                  <a:srgbClr val="7A126A">
                    <a:alpha val="100000"/>
                  </a:srgbClr>
                </a:gs>
              </a:gsLst>
              <a:lin ang="0"/>
            </a:gradFill>
          </p:spPr>
        </p:sp>
        <p:sp>
          <p:nvSpPr>
            <p:cNvPr name="Freeform 7" id="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8" id="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33883" t="0" r="-33883" b="0"/>
              </a:stretch>
            </a:blipFill>
          </p:spPr>
        </p:sp>
      </p:grpSp>
      <p:sp>
        <p:nvSpPr>
          <p:cNvPr name="TextBox 9" id="9"/>
          <p:cNvSpPr txBox="true"/>
          <p:nvPr/>
        </p:nvSpPr>
        <p:spPr>
          <a:xfrm rot="0">
            <a:off x="8847191" y="564854"/>
            <a:ext cx="14163408"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Scope</a:t>
            </a:r>
          </a:p>
        </p:txBody>
      </p:sp>
      <p:sp>
        <p:nvSpPr>
          <p:cNvPr name="TextBox 10" id="10"/>
          <p:cNvSpPr txBox="true"/>
          <p:nvPr/>
        </p:nvSpPr>
        <p:spPr>
          <a:xfrm rot="0">
            <a:off x="7229180" y="1833245"/>
            <a:ext cx="11269865" cy="7425055"/>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FFFFA"/>
                </a:solidFill>
                <a:latin typeface="Raleway"/>
                <a:ea typeface="Raleway"/>
                <a:cs typeface="Raleway"/>
                <a:sym typeface="Raleway"/>
              </a:rPr>
              <a:t>This project focuses on building a scalable and customizable dashboard framework for ongoing website performance monitoring.</a:t>
            </a:r>
          </a:p>
          <a:p>
            <a:pPr algn="l">
              <a:lnSpc>
                <a:spcPts val="3919"/>
              </a:lnSpc>
            </a:pPr>
          </a:p>
          <a:p>
            <a:pPr algn="l" marL="604519" indent="-302260" lvl="1">
              <a:lnSpc>
                <a:spcPts val="3919"/>
              </a:lnSpc>
              <a:buFont typeface="Arial"/>
              <a:buChar char="•"/>
            </a:pPr>
            <a:r>
              <a:rPr lang="en-US" sz="2799">
                <a:solidFill>
                  <a:srgbClr val="FFFFFA"/>
                </a:solidFill>
                <a:latin typeface="Raleway"/>
                <a:ea typeface="Raleway"/>
                <a:cs typeface="Raleway"/>
                <a:sym typeface="Raleway"/>
              </a:rPr>
              <a:t> It allows seamless integration of new traffic sources, device types, and regional data without redesigning the dashboard.</a:t>
            </a:r>
          </a:p>
          <a:p>
            <a:pPr algn="l">
              <a:lnSpc>
                <a:spcPts val="3919"/>
              </a:lnSpc>
            </a:pPr>
          </a:p>
          <a:p>
            <a:pPr algn="l" marL="604519" indent="-302260" lvl="1">
              <a:lnSpc>
                <a:spcPts val="3919"/>
              </a:lnSpc>
              <a:buFont typeface="Arial"/>
              <a:buChar char="•"/>
            </a:pPr>
            <a:r>
              <a:rPr lang="en-US" sz="2799">
                <a:solidFill>
                  <a:srgbClr val="FFFFFA"/>
                </a:solidFill>
                <a:latin typeface="Raleway"/>
                <a:ea typeface="Raleway"/>
                <a:cs typeface="Raleway"/>
                <a:sym typeface="Raleway"/>
              </a:rPr>
              <a:t> The project scope includes automating data refreshes, supporting trend comparisons across different time periods.</a:t>
            </a:r>
          </a:p>
          <a:p>
            <a:pPr algn="l">
              <a:lnSpc>
                <a:spcPts val="3919"/>
              </a:lnSpc>
            </a:pPr>
          </a:p>
          <a:p>
            <a:pPr algn="l" marL="604519" indent="-302260" lvl="1">
              <a:lnSpc>
                <a:spcPts val="3919"/>
              </a:lnSpc>
              <a:buFont typeface="Arial"/>
              <a:buChar char="•"/>
            </a:pPr>
            <a:r>
              <a:rPr lang="en-US" sz="2799">
                <a:solidFill>
                  <a:srgbClr val="FFFFFA"/>
                </a:solidFill>
                <a:latin typeface="Raleway"/>
                <a:ea typeface="Raleway"/>
                <a:cs typeface="Raleway"/>
                <a:sym typeface="Raleway"/>
              </a:rPr>
              <a:t> It aims to provide actionable insights for UX improvement, technical optimization, and targeted marketing initiatives.</a:t>
            </a:r>
          </a:p>
          <a:p>
            <a:pPr algn="l">
              <a:lnSpc>
                <a:spcPts val="3919"/>
              </a:lnSpc>
            </a:pPr>
          </a:p>
          <a:p>
            <a:pPr algn="l" marL="604519" indent="-302260" lvl="1">
              <a:lnSpc>
                <a:spcPts val="3919"/>
              </a:lnSpc>
              <a:buFont typeface="Arial"/>
              <a:buChar char="•"/>
            </a:pPr>
            <a:r>
              <a:rPr lang="en-US" sz="2799">
                <a:solidFill>
                  <a:srgbClr val="FFFFFA"/>
                </a:solidFill>
                <a:latin typeface="Raleway"/>
                <a:ea typeface="Raleway"/>
                <a:cs typeface="Raleway"/>
                <a:sym typeface="Raleway"/>
              </a:rPr>
              <a:t> Additionally, it sets the foundation for predictive analytics and advanced user behavior modeling in future phases.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717128" y="-12620097"/>
            <a:ext cx="17956749" cy="18046984"/>
          </a:xfrm>
          <a:custGeom>
            <a:avLst/>
            <a:gdLst/>
            <a:ahLst/>
            <a:cxnLst/>
            <a:rect r="r" b="b" t="t" l="l"/>
            <a:pathLst>
              <a:path h="18046984" w="17956749">
                <a:moveTo>
                  <a:pt x="0" y="0"/>
                </a:moveTo>
                <a:lnTo>
                  <a:pt x="17956750" y="0"/>
                </a:lnTo>
                <a:lnTo>
                  <a:pt x="17956750"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8140649" y="542688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TextBox 4" id="4"/>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0970563" y="5143500"/>
            <a:ext cx="5246370" cy="2807970"/>
            <a:chOff x="0" y="0"/>
            <a:chExt cx="812800" cy="435028"/>
          </a:xfrm>
        </p:grpSpPr>
        <p:sp>
          <p:nvSpPr>
            <p:cNvPr name="Freeform 7" id="7"/>
            <p:cNvSpPr/>
            <p:nvPr/>
          </p:nvSpPr>
          <p:spPr>
            <a:xfrm flipH="false" flipV="false" rot="0">
              <a:off x="0" y="0"/>
              <a:ext cx="812800" cy="435028"/>
            </a:xfrm>
            <a:custGeom>
              <a:avLst/>
              <a:gdLst/>
              <a:ahLst/>
              <a:cxnLst/>
              <a:rect r="r" b="b" t="t" l="l"/>
              <a:pathLst>
                <a:path h="435028" w="812800">
                  <a:moveTo>
                    <a:pt x="33940" y="0"/>
                  </a:moveTo>
                  <a:lnTo>
                    <a:pt x="778860" y="0"/>
                  </a:lnTo>
                  <a:cubicBezTo>
                    <a:pt x="797604" y="0"/>
                    <a:pt x="812800" y="15196"/>
                    <a:pt x="812800" y="33940"/>
                  </a:cubicBezTo>
                  <a:lnTo>
                    <a:pt x="812800" y="401088"/>
                  </a:lnTo>
                  <a:cubicBezTo>
                    <a:pt x="812800" y="419832"/>
                    <a:pt x="797604" y="435028"/>
                    <a:pt x="778860" y="435028"/>
                  </a:cubicBezTo>
                  <a:lnTo>
                    <a:pt x="33940" y="435028"/>
                  </a:lnTo>
                  <a:cubicBezTo>
                    <a:pt x="15196" y="435028"/>
                    <a:pt x="0" y="419832"/>
                    <a:pt x="0" y="401088"/>
                  </a:cubicBezTo>
                  <a:lnTo>
                    <a:pt x="0" y="33940"/>
                  </a:lnTo>
                  <a:cubicBezTo>
                    <a:pt x="0" y="15196"/>
                    <a:pt x="15196" y="0"/>
                    <a:pt x="33940" y="0"/>
                  </a:cubicBezTo>
                  <a:close/>
                </a:path>
              </a:pathLst>
            </a:custGeom>
            <a:blipFill>
              <a:blip r:embed="rId5"/>
              <a:stretch>
                <a:fillRect l="0" t="-2548" r="0" b="-2548"/>
              </a:stretch>
            </a:blipFill>
            <a:ln w="47625" cap="rnd">
              <a:gradFill>
                <a:gsLst>
                  <a:gs pos="0">
                    <a:srgbClr val="C6269E">
                      <a:alpha val="100000"/>
                    </a:srgbClr>
                  </a:gs>
                  <a:gs pos="100000">
                    <a:srgbClr val="DDBAFF">
                      <a:alpha val="12000"/>
                    </a:srgbClr>
                  </a:gs>
                </a:gsLst>
                <a:lin ang="0"/>
              </a:gradFill>
              <a:prstDash val="solid"/>
              <a:round/>
            </a:ln>
          </p:spPr>
        </p:sp>
      </p:grpSp>
      <p:grpSp>
        <p:nvGrpSpPr>
          <p:cNvPr name="Group 8" id="8"/>
          <p:cNvGrpSpPr/>
          <p:nvPr/>
        </p:nvGrpSpPr>
        <p:grpSpPr>
          <a:xfrm rot="2087854">
            <a:off x="1153323" y="2911074"/>
            <a:ext cx="636070" cy="6360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3825" cap="sq">
              <a:gradFill>
                <a:gsLst>
                  <a:gs pos="0">
                    <a:srgbClr val="F5DFF0">
                      <a:alpha val="29500"/>
                    </a:srgbClr>
                  </a:gs>
                  <a:gs pos="100000">
                    <a:srgbClr val="C6269E">
                      <a:alpha val="100000"/>
                    </a:srgbClr>
                  </a:gs>
                </a:gsLst>
                <a:lin ang="0"/>
              </a:gradFill>
              <a:prstDash val="solid"/>
              <a:miter/>
            </a:ln>
          </p:spPr>
        </p:sp>
        <p:sp>
          <p:nvSpPr>
            <p:cNvPr name="TextBox 10" id="10"/>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11" id="11"/>
          <p:cNvSpPr txBox="true"/>
          <p:nvPr/>
        </p:nvSpPr>
        <p:spPr>
          <a:xfrm rot="0">
            <a:off x="2146756" y="2889066"/>
            <a:ext cx="3472091" cy="632460"/>
          </a:xfrm>
          <a:prstGeom prst="rect">
            <a:avLst/>
          </a:prstGeom>
        </p:spPr>
        <p:txBody>
          <a:bodyPr anchor="t" rtlCol="false" tIns="0" lIns="0" bIns="0" rIns="0">
            <a:spAutoFit/>
          </a:bodyPr>
          <a:lstStyle/>
          <a:p>
            <a:pPr algn="l">
              <a:lnSpc>
                <a:spcPts val="5040"/>
              </a:lnSpc>
            </a:pPr>
            <a:r>
              <a:rPr lang="en-US" sz="3600" b="true">
                <a:solidFill>
                  <a:srgbClr val="FFFFFA"/>
                </a:solidFill>
                <a:latin typeface="Raleway Bold"/>
                <a:ea typeface="Raleway Bold"/>
                <a:cs typeface="Raleway Bold"/>
                <a:sym typeface="Raleway Bold"/>
              </a:rPr>
              <a:t>Introduction</a:t>
            </a:r>
          </a:p>
        </p:txBody>
      </p:sp>
      <p:sp>
        <p:nvSpPr>
          <p:cNvPr name="TextBox 12" id="12"/>
          <p:cNvSpPr txBox="true"/>
          <p:nvPr/>
        </p:nvSpPr>
        <p:spPr>
          <a:xfrm rot="0">
            <a:off x="139389" y="4110339"/>
            <a:ext cx="10831173" cy="5939155"/>
          </a:xfrm>
          <a:prstGeom prst="rect">
            <a:avLst/>
          </a:prstGeom>
        </p:spPr>
        <p:txBody>
          <a:bodyPr anchor="t" rtlCol="false" tIns="0" lIns="0" bIns="0" rIns="0">
            <a:spAutoFit/>
          </a:bodyPr>
          <a:lstStyle/>
          <a:p>
            <a:pPr algn="l">
              <a:lnSpc>
                <a:spcPts val="3919"/>
              </a:lnSpc>
            </a:pPr>
            <a:r>
              <a:rPr lang="en-US" sz="2799">
                <a:solidFill>
                  <a:srgbClr val="FFFFFA"/>
                </a:solidFill>
                <a:latin typeface="Raleway"/>
                <a:ea typeface="Raleway"/>
                <a:cs typeface="Raleway"/>
                <a:sym typeface="Raleway"/>
              </a:rPr>
              <a:t>In today’s digital era, platforms like Amazon rely heavily on website traffic analysis to optimize product visibility, enhance user experience, and drive sales. Business Intelligence (BI) tools like Power BI help in tracking and visualizing customer interactions across products, categories, and campaigns. By analyzing key metrics such as page views, bounce rates, and session durations, Amazon can understand user preferences and shopping behavior. This powerful data insight enables better marketing strategies, inventory management, and pe</a:t>
            </a:r>
            <a:r>
              <a:rPr lang="en-US" sz="2799">
                <a:solidFill>
                  <a:srgbClr val="FFFFFA"/>
                </a:solidFill>
                <a:latin typeface="Raleway"/>
                <a:ea typeface="Raleway"/>
                <a:cs typeface="Raleway"/>
                <a:sym typeface="Raleway"/>
              </a:rPr>
              <a:t>rsonalized recommendations. Overall, BI transforms raw website data into actionable insights that fuel Amazon’s market leadership.</a:t>
            </a:r>
          </a:p>
          <a:p>
            <a:pPr algn="just">
              <a:lnSpc>
                <a:spcPts val="3919"/>
              </a:lnSpc>
            </a:pPr>
          </a:p>
        </p:txBody>
      </p:sp>
      <p:sp>
        <p:nvSpPr>
          <p:cNvPr name="TextBox 13" id="13"/>
          <p:cNvSpPr txBox="true"/>
          <p:nvPr/>
        </p:nvSpPr>
        <p:spPr>
          <a:xfrm rot="0">
            <a:off x="8610821" y="2720497"/>
            <a:ext cx="1182664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Real-Time Use Case</a:t>
            </a:r>
          </a:p>
        </p:txBody>
      </p:sp>
      <p:sp>
        <p:nvSpPr>
          <p:cNvPr name="TextBox 14" id="14"/>
          <p:cNvSpPr txBox="true"/>
          <p:nvPr/>
        </p:nvSpPr>
        <p:spPr>
          <a:xfrm rot="0">
            <a:off x="10970563" y="3713168"/>
            <a:ext cx="484225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Marketing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541154" y="2232931"/>
            <a:ext cx="11205691" cy="5821138"/>
          </a:xfrm>
          <a:custGeom>
            <a:avLst/>
            <a:gdLst/>
            <a:ahLst/>
            <a:cxnLst/>
            <a:rect r="r" b="b" t="t" l="l"/>
            <a:pathLst>
              <a:path h="5821138" w="11205691">
                <a:moveTo>
                  <a:pt x="0" y="0"/>
                </a:moveTo>
                <a:lnTo>
                  <a:pt x="11205692" y="0"/>
                </a:lnTo>
                <a:lnTo>
                  <a:pt x="11205692" y="5821138"/>
                </a:lnTo>
                <a:lnTo>
                  <a:pt x="0" y="5821138"/>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922324" y="4998182"/>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Freeform 3" id="3"/>
          <p:cNvSpPr/>
          <p:nvPr/>
        </p:nvSpPr>
        <p:spPr>
          <a:xfrm flipH="false" flipV="false" rot="0">
            <a:off x="11840650" y="-11189481"/>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TextBox 4" id="4"/>
          <p:cNvSpPr txBox="true"/>
          <p:nvPr/>
        </p:nvSpPr>
        <p:spPr>
          <a:xfrm rot="0">
            <a:off x="4438209" y="3760199"/>
            <a:ext cx="6329934"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Operations</a:t>
            </a:r>
          </a:p>
        </p:txBody>
      </p:sp>
      <p:sp>
        <p:nvSpPr>
          <p:cNvPr name="TextBox 5" id="5"/>
          <p:cNvSpPr txBox="true"/>
          <p:nvPr/>
        </p:nvSpPr>
        <p:spPr>
          <a:xfrm rot="0">
            <a:off x="9854644" y="3760199"/>
            <a:ext cx="4127832"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Used</a:t>
            </a:r>
          </a:p>
        </p:txBody>
      </p:sp>
      <p:sp>
        <p:nvSpPr>
          <p:cNvPr name="AutoShape 6" id="6"/>
          <p:cNvSpPr/>
          <p:nvPr/>
        </p:nvSpPr>
        <p:spPr>
          <a:xfrm flipV="true">
            <a:off x="3950498" y="5557054"/>
            <a:ext cx="2100655" cy="0"/>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3270981" y="6322514"/>
            <a:ext cx="4332196" cy="693574"/>
          </a:xfrm>
          <a:prstGeom prst="rect">
            <a:avLst/>
          </a:prstGeom>
        </p:spPr>
        <p:txBody>
          <a:bodyPr anchor="t" rtlCol="false" tIns="0" lIns="0" bIns="0" rIns="0">
            <a:spAutoFit/>
          </a:bodyPr>
          <a:lstStyle/>
          <a:p>
            <a:pPr algn="l">
              <a:lnSpc>
                <a:spcPts val="2610"/>
              </a:lnSpc>
            </a:pPr>
            <a:r>
              <a:rPr lang="en-US" sz="2509" b="true">
                <a:solidFill>
                  <a:srgbClr val="FFFFFF"/>
                </a:solidFill>
                <a:latin typeface="Raleway Heavy"/>
                <a:ea typeface="Raleway Heavy"/>
                <a:cs typeface="Raleway Heavy"/>
                <a:sym typeface="Raleway Heavy"/>
              </a:rPr>
              <a:t>Data Import </a:t>
            </a:r>
          </a:p>
          <a:p>
            <a:pPr algn="l">
              <a:lnSpc>
                <a:spcPts val="2610"/>
              </a:lnSpc>
              <a:spcBef>
                <a:spcPct val="0"/>
              </a:spcBef>
            </a:pPr>
            <a:r>
              <a:rPr lang="en-US" b="true" sz="2509">
                <a:solidFill>
                  <a:srgbClr val="FFFFFF"/>
                </a:solidFill>
                <a:latin typeface="Raleway Heavy"/>
                <a:ea typeface="Raleway Heavy"/>
                <a:cs typeface="Raleway Heavy"/>
                <a:sym typeface="Raleway Heavy"/>
              </a:rPr>
              <a:t>&amp; Integration</a:t>
            </a:r>
          </a:p>
        </p:txBody>
      </p:sp>
      <p:sp>
        <p:nvSpPr>
          <p:cNvPr name="TextBox 8" id="8"/>
          <p:cNvSpPr txBox="true"/>
          <p:nvPr/>
        </p:nvSpPr>
        <p:spPr>
          <a:xfrm rot="0">
            <a:off x="6113180" y="6322514"/>
            <a:ext cx="2540224" cy="693574"/>
          </a:xfrm>
          <a:prstGeom prst="rect">
            <a:avLst/>
          </a:prstGeom>
        </p:spPr>
        <p:txBody>
          <a:bodyPr anchor="t" rtlCol="false" tIns="0" lIns="0" bIns="0" rIns="0">
            <a:spAutoFit/>
          </a:bodyPr>
          <a:lstStyle/>
          <a:p>
            <a:pPr algn="l">
              <a:lnSpc>
                <a:spcPts val="2610"/>
              </a:lnSpc>
              <a:spcBef>
                <a:spcPct val="0"/>
              </a:spcBef>
            </a:pPr>
            <a:r>
              <a:rPr lang="en-US" b="true" sz="2509">
                <a:solidFill>
                  <a:srgbClr val="FFFFFF"/>
                </a:solidFill>
                <a:latin typeface="Raleway Heavy"/>
                <a:ea typeface="Raleway Heavy"/>
                <a:cs typeface="Raleway Heavy"/>
                <a:sym typeface="Raleway Heavy"/>
              </a:rPr>
              <a:t>Data Transformation</a:t>
            </a:r>
          </a:p>
        </p:txBody>
      </p:sp>
      <p:sp>
        <p:nvSpPr>
          <p:cNvPr name="AutoShape 9" id="9"/>
          <p:cNvSpPr/>
          <p:nvPr/>
        </p:nvSpPr>
        <p:spPr>
          <a:xfrm>
            <a:off x="9252585" y="5578051"/>
            <a:ext cx="2100655" cy="0"/>
          </a:xfrm>
          <a:prstGeom prst="line">
            <a:avLst/>
          </a:prstGeom>
          <a:ln cap="flat" w="38100">
            <a:solidFill>
              <a:srgbClr val="FFFFFF"/>
            </a:solidFill>
            <a:prstDash val="solid"/>
            <a:headEnd type="none" len="sm" w="sm"/>
            <a:tailEnd type="none" len="sm" w="sm"/>
          </a:ln>
        </p:spPr>
      </p:sp>
      <p:sp>
        <p:nvSpPr>
          <p:cNvPr name="TextBox 10" id="10"/>
          <p:cNvSpPr txBox="true"/>
          <p:nvPr/>
        </p:nvSpPr>
        <p:spPr>
          <a:xfrm rot="0">
            <a:off x="8759402" y="6322514"/>
            <a:ext cx="2233893" cy="693574"/>
          </a:xfrm>
          <a:prstGeom prst="rect">
            <a:avLst/>
          </a:prstGeom>
        </p:spPr>
        <p:txBody>
          <a:bodyPr anchor="t" rtlCol="false" tIns="0" lIns="0" bIns="0" rIns="0">
            <a:spAutoFit/>
          </a:bodyPr>
          <a:lstStyle/>
          <a:p>
            <a:pPr algn="l">
              <a:lnSpc>
                <a:spcPts val="2610"/>
              </a:lnSpc>
              <a:spcBef>
                <a:spcPct val="0"/>
              </a:spcBef>
            </a:pPr>
            <a:r>
              <a:rPr lang="en-US" b="true" sz="2509">
                <a:solidFill>
                  <a:srgbClr val="FFFFFF"/>
                </a:solidFill>
                <a:latin typeface="Raleway Heavy"/>
                <a:ea typeface="Raleway Heavy"/>
                <a:cs typeface="Raleway Heavy"/>
                <a:sym typeface="Raleway Heavy"/>
              </a:rPr>
              <a:t>Data Aggregation</a:t>
            </a:r>
          </a:p>
        </p:txBody>
      </p:sp>
      <p:sp>
        <p:nvSpPr>
          <p:cNvPr name="TextBox 11" id="11"/>
          <p:cNvSpPr txBox="true"/>
          <p:nvPr/>
        </p:nvSpPr>
        <p:spPr>
          <a:xfrm rot="0">
            <a:off x="11405623" y="6322514"/>
            <a:ext cx="2264825" cy="362763"/>
          </a:xfrm>
          <a:prstGeom prst="rect">
            <a:avLst/>
          </a:prstGeom>
        </p:spPr>
        <p:txBody>
          <a:bodyPr anchor="t" rtlCol="false" tIns="0" lIns="0" bIns="0" rIns="0">
            <a:spAutoFit/>
          </a:bodyPr>
          <a:lstStyle/>
          <a:p>
            <a:pPr algn="l">
              <a:lnSpc>
                <a:spcPts val="2610"/>
              </a:lnSpc>
              <a:spcBef>
                <a:spcPct val="0"/>
              </a:spcBef>
            </a:pPr>
            <a:r>
              <a:rPr lang="en-US" b="true" sz="2509">
                <a:solidFill>
                  <a:srgbClr val="FFFFFF"/>
                </a:solidFill>
                <a:latin typeface="Raleway Heavy"/>
                <a:ea typeface="Raleway Heavy"/>
                <a:cs typeface="Raleway Heavy"/>
                <a:sym typeface="Raleway Heavy"/>
              </a:rPr>
              <a:t>Segmentation</a:t>
            </a:r>
          </a:p>
        </p:txBody>
      </p:sp>
      <p:sp>
        <p:nvSpPr>
          <p:cNvPr name="AutoShape 12" id="12"/>
          <p:cNvSpPr/>
          <p:nvPr/>
        </p:nvSpPr>
        <p:spPr>
          <a:xfrm>
            <a:off x="6573572" y="5597101"/>
            <a:ext cx="2100655" cy="0"/>
          </a:xfrm>
          <a:prstGeom prst="line">
            <a:avLst/>
          </a:prstGeom>
          <a:ln cap="flat" w="38100">
            <a:solidFill>
              <a:srgbClr val="FFFFFF"/>
            </a:solidFill>
            <a:prstDash val="solid"/>
            <a:headEnd type="none" len="sm" w="sm"/>
            <a:tailEnd type="none" len="sm" w="sm"/>
          </a:ln>
        </p:spPr>
      </p:sp>
      <p:sp>
        <p:nvSpPr>
          <p:cNvPr name="AutoShape 13" id="13"/>
          <p:cNvSpPr/>
          <p:nvPr/>
        </p:nvSpPr>
        <p:spPr>
          <a:xfrm>
            <a:off x="11933928" y="5558028"/>
            <a:ext cx="2100655" cy="0"/>
          </a:xfrm>
          <a:prstGeom prst="line">
            <a:avLst/>
          </a:prstGeom>
          <a:ln cap="flat" w="38100">
            <a:solidFill>
              <a:srgbClr val="FFFFFF"/>
            </a:solidFill>
            <a:prstDash val="solid"/>
            <a:headEnd type="none" len="sm" w="sm"/>
            <a:tailEnd type="none" len="sm" w="sm"/>
          </a:ln>
        </p:spPr>
      </p:sp>
      <p:sp>
        <p:nvSpPr>
          <p:cNvPr name="TextBox 14" id="14"/>
          <p:cNvSpPr txBox="true"/>
          <p:nvPr/>
        </p:nvSpPr>
        <p:spPr>
          <a:xfrm rot="0">
            <a:off x="14034583" y="6283272"/>
            <a:ext cx="2175821" cy="693574"/>
          </a:xfrm>
          <a:prstGeom prst="rect">
            <a:avLst/>
          </a:prstGeom>
        </p:spPr>
        <p:txBody>
          <a:bodyPr anchor="t" rtlCol="false" tIns="0" lIns="0" bIns="0" rIns="0">
            <a:spAutoFit/>
          </a:bodyPr>
          <a:lstStyle/>
          <a:p>
            <a:pPr algn="l">
              <a:lnSpc>
                <a:spcPts val="2610"/>
              </a:lnSpc>
              <a:spcBef>
                <a:spcPct val="0"/>
              </a:spcBef>
            </a:pPr>
            <a:r>
              <a:rPr lang="en-US" b="true" sz="2509">
                <a:solidFill>
                  <a:srgbClr val="FFFFFF"/>
                </a:solidFill>
                <a:latin typeface="Raleway Heavy"/>
                <a:ea typeface="Raleway Heavy"/>
                <a:cs typeface="Raleway Heavy"/>
                <a:sym typeface="Raleway Heavy"/>
              </a:rPr>
              <a:t>Data Visualization</a:t>
            </a:r>
          </a:p>
        </p:txBody>
      </p:sp>
      <p:sp>
        <p:nvSpPr>
          <p:cNvPr name="TextBox 15" id="15"/>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16" id="16"/>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0">
            <a:off x="16787240" y="3132406"/>
            <a:ext cx="4181174" cy="418117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19" id="19"/>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20" id="20"/>
          <p:cNvGrpSpPr/>
          <p:nvPr/>
        </p:nvGrpSpPr>
        <p:grpSpPr>
          <a:xfrm rot="0">
            <a:off x="3357845" y="5235746"/>
            <a:ext cx="624640" cy="62464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7E0E1">
                      <a:alpha val="0"/>
                    </a:srgbClr>
                  </a:gs>
                  <a:gs pos="100000">
                    <a:srgbClr val="C6269E">
                      <a:alpha val="100000"/>
                    </a:srgbClr>
                  </a:gs>
                </a:gsLst>
                <a:lin ang="0"/>
              </a:gradFill>
              <a:prstDash val="solid"/>
              <a:miter/>
            </a:ln>
          </p:spPr>
        </p:sp>
        <p:sp>
          <p:nvSpPr>
            <p:cNvPr name="TextBox 22" id="22"/>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23" id="23"/>
          <p:cNvGrpSpPr/>
          <p:nvPr/>
        </p:nvGrpSpPr>
        <p:grpSpPr>
          <a:xfrm rot="0">
            <a:off x="6051152" y="5235746"/>
            <a:ext cx="624640" cy="62464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7E0E1">
                      <a:alpha val="0"/>
                    </a:srgbClr>
                  </a:gs>
                  <a:gs pos="100000">
                    <a:srgbClr val="C6269E">
                      <a:alpha val="100000"/>
                    </a:srgbClr>
                  </a:gs>
                </a:gsLst>
                <a:lin ang="0"/>
              </a:gradFill>
              <a:prstDash val="solid"/>
              <a:miter/>
            </a:ln>
          </p:spPr>
        </p:sp>
        <p:sp>
          <p:nvSpPr>
            <p:cNvPr name="TextBox 25" id="25"/>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26" id="26"/>
          <p:cNvGrpSpPr/>
          <p:nvPr/>
        </p:nvGrpSpPr>
        <p:grpSpPr>
          <a:xfrm rot="0">
            <a:off x="8674227" y="5265732"/>
            <a:ext cx="624640" cy="62464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7E0E1">
                      <a:alpha val="0"/>
                    </a:srgbClr>
                  </a:gs>
                  <a:gs pos="100000">
                    <a:srgbClr val="C6269E">
                      <a:alpha val="100000"/>
                    </a:srgbClr>
                  </a:gs>
                </a:gsLst>
                <a:lin ang="0"/>
              </a:gradFill>
              <a:prstDash val="solid"/>
              <a:miter/>
            </a:ln>
          </p:spPr>
        </p:sp>
        <p:sp>
          <p:nvSpPr>
            <p:cNvPr name="TextBox 28" id="28"/>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29" id="29"/>
          <p:cNvGrpSpPr/>
          <p:nvPr/>
        </p:nvGrpSpPr>
        <p:grpSpPr>
          <a:xfrm rot="0">
            <a:off x="11353240" y="5235746"/>
            <a:ext cx="624640" cy="624640"/>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7E0E1">
                      <a:alpha val="0"/>
                    </a:srgbClr>
                  </a:gs>
                  <a:gs pos="100000">
                    <a:srgbClr val="C6269E">
                      <a:alpha val="100000"/>
                    </a:srgbClr>
                  </a:gs>
                </a:gsLst>
                <a:lin ang="0"/>
              </a:gradFill>
              <a:prstDash val="solid"/>
              <a:miter/>
            </a:ln>
          </p:spPr>
        </p:sp>
        <p:sp>
          <p:nvSpPr>
            <p:cNvPr name="TextBox 31" id="31"/>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32" id="32"/>
          <p:cNvGrpSpPr/>
          <p:nvPr/>
        </p:nvGrpSpPr>
        <p:grpSpPr>
          <a:xfrm rot="0">
            <a:off x="14032252" y="5265732"/>
            <a:ext cx="624640" cy="62464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7E0E1">
                      <a:alpha val="0"/>
                    </a:srgbClr>
                  </a:gs>
                  <a:gs pos="100000">
                    <a:srgbClr val="C6269E">
                      <a:alpha val="100000"/>
                    </a:srgbClr>
                  </a:gs>
                </a:gsLst>
                <a:lin ang="0"/>
              </a:gradFill>
              <a:prstDash val="solid"/>
              <a:miter/>
            </a:ln>
          </p:spPr>
        </p:sp>
        <p:sp>
          <p:nvSpPr>
            <p:cNvPr name="TextBox 34" id="34"/>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25283" y="-126200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8140649" y="7241479"/>
            <a:ext cx="17956749" cy="16232393"/>
          </a:xfrm>
          <a:custGeom>
            <a:avLst/>
            <a:gdLst/>
            <a:ahLst/>
            <a:cxnLst/>
            <a:rect r="r" b="b" t="t" l="l"/>
            <a:pathLst>
              <a:path h="16232393" w="17956749">
                <a:moveTo>
                  <a:pt x="0" y="0"/>
                </a:moveTo>
                <a:lnTo>
                  <a:pt x="17956749" y="0"/>
                </a:lnTo>
                <a:lnTo>
                  <a:pt x="17956749" y="16232393"/>
                </a:lnTo>
                <a:lnTo>
                  <a:pt x="0" y="16232393"/>
                </a:lnTo>
                <a:lnTo>
                  <a:pt x="0" y="0"/>
                </a:lnTo>
                <a:close/>
              </a:path>
            </a:pathLst>
          </a:custGeom>
          <a:blipFill>
            <a:blip r:embed="rId2"/>
            <a:stretch>
              <a:fillRect l="0" t="-11178" r="0" b="0"/>
            </a:stretch>
          </a:blipFill>
        </p:spPr>
      </p:sp>
      <p:sp>
        <p:nvSpPr>
          <p:cNvPr name="Freeform 4" id="4"/>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a:grpSpLocks noChangeAspect="true"/>
          </p:cNvGrpSpPr>
          <p:nvPr/>
        </p:nvGrpSpPr>
        <p:grpSpPr>
          <a:xfrm rot="0">
            <a:off x="1626791" y="782667"/>
            <a:ext cx="5140311" cy="2948420"/>
            <a:chOff x="0" y="0"/>
            <a:chExt cx="7981950" cy="4578350"/>
          </a:xfrm>
        </p:grpSpPr>
        <p:sp>
          <p:nvSpPr>
            <p:cNvPr name="Freeform 6" id="6"/>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7" id="7"/>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8" id="8"/>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9" id="9"/>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0" id="10"/>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9745" t="0" r="-9745" b="0"/>
              </a:stretch>
            </a:blipFill>
          </p:spPr>
        </p:sp>
      </p:grpSp>
      <p:sp>
        <p:nvSpPr>
          <p:cNvPr name="TextBox 11" id="11"/>
          <p:cNvSpPr txBox="true"/>
          <p:nvPr/>
        </p:nvSpPr>
        <p:spPr>
          <a:xfrm rot="0">
            <a:off x="8971758" y="887442"/>
            <a:ext cx="6531900" cy="2017798"/>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Website Traffic</a:t>
            </a:r>
          </a:p>
        </p:txBody>
      </p:sp>
      <p:sp>
        <p:nvSpPr>
          <p:cNvPr name="TextBox 12" id="12"/>
          <p:cNvSpPr txBox="true"/>
          <p:nvPr/>
        </p:nvSpPr>
        <p:spPr>
          <a:xfrm rot="0">
            <a:off x="12930645" y="2745189"/>
            <a:ext cx="409508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Metrics</a:t>
            </a:r>
          </a:p>
        </p:txBody>
      </p:sp>
      <p:sp>
        <p:nvSpPr>
          <p:cNvPr name="TextBox 13" id="13"/>
          <p:cNvSpPr txBox="true"/>
          <p:nvPr/>
        </p:nvSpPr>
        <p:spPr>
          <a:xfrm rot="0">
            <a:off x="323191" y="4261557"/>
            <a:ext cx="17297132" cy="5635752"/>
          </a:xfrm>
          <a:prstGeom prst="rect">
            <a:avLst/>
          </a:prstGeom>
        </p:spPr>
        <p:txBody>
          <a:bodyPr anchor="t" rtlCol="false" tIns="0" lIns="0" bIns="0" rIns="0">
            <a:spAutoFit/>
          </a:bodyPr>
          <a:lstStyle/>
          <a:p>
            <a:pPr algn="l">
              <a:lnSpc>
                <a:spcPts val="3744"/>
              </a:lnSpc>
              <a:spcBef>
                <a:spcPct val="0"/>
              </a:spcBef>
            </a:pPr>
            <a:r>
              <a:rPr lang="en-US" sz="3600">
                <a:solidFill>
                  <a:srgbClr val="FFFFFF"/>
                </a:solidFill>
                <a:latin typeface="Raleway"/>
                <a:ea typeface="Raleway"/>
                <a:cs typeface="Raleway"/>
                <a:sym typeface="Raleway"/>
              </a:rPr>
              <a:t>1. Average Session Duration:</a:t>
            </a:r>
          </a:p>
          <a:p>
            <a:pPr algn="l">
              <a:lnSpc>
                <a:spcPts val="3744"/>
              </a:lnSpc>
              <a:spcBef>
                <a:spcPct val="0"/>
              </a:spcBef>
            </a:pPr>
            <a:r>
              <a:rPr lang="en-US" sz="3600">
                <a:solidFill>
                  <a:srgbClr val="FFFFFF"/>
                </a:solidFill>
                <a:latin typeface="Raleway"/>
                <a:ea typeface="Raleway"/>
                <a:cs typeface="Raleway"/>
                <a:sym typeface="Raleway"/>
              </a:rPr>
              <a:t>The average time users spend engaging with the website during a session, indicating user interest and content relevance.</a:t>
            </a:r>
          </a:p>
          <a:p>
            <a:pPr algn="l">
              <a:lnSpc>
                <a:spcPts val="3744"/>
              </a:lnSpc>
              <a:spcBef>
                <a:spcPct val="0"/>
              </a:spcBef>
            </a:pPr>
          </a:p>
          <a:p>
            <a:pPr algn="l">
              <a:lnSpc>
                <a:spcPts val="3744"/>
              </a:lnSpc>
              <a:spcBef>
                <a:spcPct val="0"/>
              </a:spcBef>
            </a:pPr>
            <a:r>
              <a:rPr lang="en-US" sz="3600">
                <a:solidFill>
                  <a:srgbClr val="FFFFFF"/>
                </a:solidFill>
                <a:latin typeface="Raleway"/>
                <a:ea typeface="Raleway"/>
                <a:cs typeface="Raleway"/>
                <a:sym typeface="Raleway"/>
              </a:rPr>
              <a:t>2. Bounce Rate:</a:t>
            </a:r>
          </a:p>
          <a:p>
            <a:pPr algn="l">
              <a:lnSpc>
                <a:spcPts val="3744"/>
              </a:lnSpc>
              <a:spcBef>
                <a:spcPct val="0"/>
              </a:spcBef>
            </a:pPr>
            <a:r>
              <a:rPr lang="en-US" sz="3600">
                <a:solidFill>
                  <a:srgbClr val="FFFFFF"/>
                </a:solidFill>
                <a:latin typeface="Raleway"/>
                <a:ea typeface="Raleway"/>
                <a:cs typeface="Raleway"/>
                <a:sym typeface="Raleway"/>
              </a:rPr>
              <a:t>The percentage of visitors who leave after viewing only one page, often highlighting user dissatisfaction </a:t>
            </a:r>
          </a:p>
          <a:p>
            <a:pPr algn="l">
              <a:lnSpc>
                <a:spcPts val="3744"/>
              </a:lnSpc>
              <a:spcBef>
                <a:spcPct val="0"/>
              </a:spcBef>
            </a:pPr>
            <a:r>
              <a:rPr lang="en-US" sz="3600">
                <a:solidFill>
                  <a:srgbClr val="FFFFFF"/>
                </a:solidFill>
                <a:latin typeface="Raleway"/>
                <a:ea typeface="Raleway"/>
                <a:cs typeface="Raleway"/>
                <a:sym typeface="Raleway"/>
              </a:rPr>
              <a:t>or content mismatch.</a:t>
            </a:r>
          </a:p>
          <a:p>
            <a:pPr algn="l">
              <a:lnSpc>
                <a:spcPts val="3744"/>
              </a:lnSpc>
              <a:spcBef>
                <a:spcPct val="0"/>
              </a:spcBef>
            </a:pPr>
          </a:p>
          <a:p>
            <a:pPr algn="l">
              <a:lnSpc>
                <a:spcPts val="3744"/>
              </a:lnSpc>
              <a:spcBef>
                <a:spcPct val="0"/>
              </a:spcBef>
            </a:pPr>
            <a:r>
              <a:rPr lang="en-US" sz="3600">
                <a:solidFill>
                  <a:srgbClr val="FFFFFF"/>
                </a:solidFill>
                <a:latin typeface="Raleway"/>
                <a:ea typeface="Raleway"/>
                <a:cs typeface="Raleway"/>
                <a:sym typeface="Raleway"/>
              </a:rPr>
              <a:t>3. Average Page Views:</a:t>
            </a:r>
          </a:p>
          <a:p>
            <a:pPr algn="l">
              <a:lnSpc>
                <a:spcPts val="3744"/>
              </a:lnSpc>
              <a:spcBef>
                <a:spcPct val="0"/>
              </a:spcBef>
            </a:pPr>
            <a:r>
              <a:rPr lang="en-US" sz="3600">
                <a:solidFill>
                  <a:srgbClr val="FFFFFF"/>
                </a:solidFill>
                <a:latin typeface="Raleway"/>
                <a:ea typeface="Raleway"/>
                <a:cs typeface="Raleway"/>
                <a:sym typeface="Raleway"/>
              </a:rPr>
              <a:t>The average number of pages viewed per session, reflecting user engagement and the effectiveness of site navigation.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847191" y="-11077047"/>
            <a:ext cx="17956749" cy="18046984"/>
          </a:xfrm>
          <a:custGeom>
            <a:avLst/>
            <a:gdLst/>
            <a:ahLst/>
            <a:cxnLst/>
            <a:rect r="r" b="b" t="t" l="l"/>
            <a:pathLst>
              <a:path h="18046984" w="17956749">
                <a:moveTo>
                  <a:pt x="0" y="0"/>
                </a:moveTo>
                <a:lnTo>
                  <a:pt x="17956750" y="0"/>
                </a:lnTo>
                <a:lnTo>
                  <a:pt x="17956750"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12769799" y="360481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4" id="4"/>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5" id="5"/>
          <p:cNvPicPr>
            <a:picLocks noChangeAspect="true"/>
          </p:cNvPicPr>
          <p:nvPr/>
        </p:nvPicPr>
        <p:blipFill>
          <a:blip r:embed="rId5"/>
          <a:stretch>
            <a:fillRect/>
          </a:stretch>
        </p:blipFill>
        <p:spPr>
          <a:xfrm rot="0">
            <a:off x="1579021" y="4693155"/>
            <a:ext cx="5798010" cy="4250534"/>
          </a:xfrm>
          <a:prstGeom prst="rect">
            <a:avLst/>
          </a:prstGeom>
        </p:spPr>
      </p:pic>
      <p:grpSp>
        <p:nvGrpSpPr>
          <p:cNvPr name="Group 6" id="6"/>
          <p:cNvGrpSpPr/>
          <p:nvPr/>
        </p:nvGrpSpPr>
        <p:grpSpPr>
          <a:xfrm rot="0">
            <a:off x="8966757" y="2568432"/>
            <a:ext cx="456104" cy="456104"/>
            <a:chOff x="0" y="0"/>
            <a:chExt cx="120126" cy="120126"/>
          </a:xfrm>
        </p:grpSpPr>
        <p:sp>
          <p:nvSpPr>
            <p:cNvPr name="Freeform 7" id="7"/>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8" id="8"/>
            <p:cNvSpPr txBox="true"/>
            <p:nvPr/>
          </p:nvSpPr>
          <p:spPr>
            <a:xfrm>
              <a:off x="0" y="28575"/>
              <a:ext cx="120126" cy="91551"/>
            </a:xfrm>
            <a:prstGeom prst="rect">
              <a:avLst/>
            </a:prstGeom>
          </p:spPr>
          <p:txBody>
            <a:bodyPr anchor="ctr" rtlCol="false" tIns="50800" lIns="50800" bIns="50800" rIns="50800"/>
            <a:lstStyle/>
            <a:p>
              <a:pPr algn="ctr">
                <a:lnSpc>
                  <a:spcPts val="2557"/>
                </a:lnSpc>
              </a:pPr>
            </a:p>
          </p:txBody>
        </p:sp>
      </p:grpSp>
      <p:sp>
        <p:nvSpPr>
          <p:cNvPr name="TextBox 9" id="9"/>
          <p:cNvSpPr txBox="true"/>
          <p:nvPr/>
        </p:nvSpPr>
        <p:spPr>
          <a:xfrm rot="0">
            <a:off x="2051607" y="2689234"/>
            <a:ext cx="4959427" cy="2017798"/>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Data Collection</a:t>
            </a:r>
          </a:p>
        </p:txBody>
      </p:sp>
      <p:sp>
        <p:nvSpPr>
          <p:cNvPr name="TextBox 10" id="10"/>
          <p:cNvSpPr txBox="true"/>
          <p:nvPr/>
        </p:nvSpPr>
        <p:spPr>
          <a:xfrm rot="0">
            <a:off x="8966757" y="3655027"/>
            <a:ext cx="7477582" cy="986155"/>
          </a:xfrm>
          <a:prstGeom prst="rect">
            <a:avLst/>
          </a:prstGeom>
        </p:spPr>
        <p:txBody>
          <a:bodyPr anchor="t" rtlCol="false" tIns="0" lIns="0" bIns="0" rIns="0">
            <a:spAutoFit/>
          </a:bodyPr>
          <a:lstStyle/>
          <a:p>
            <a:pPr algn="l">
              <a:lnSpc>
                <a:spcPts val="3919"/>
              </a:lnSpc>
            </a:pPr>
            <a:r>
              <a:rPr lang="en-US" sz="2799">
                <a:solidFill>
                  <a:srgbClr val="FFFFFA"/>
                </a:solidFill>
                <a:latin typeface="Raleway"/>
                <a:ea typeface="Raleway"/>
                <a:cs typeface="Raleway"/>
                <a:sym typeface="Raleway"/>
              </a:rPr>
              <a:t>Which consist of Device lookup, Geo lookup, Website Traffic Data, Source lookup columns</a:t>
            </a:r>
          </a:p>
        </p:txBody>
      </p:sp>
      <p:sp>
        <p:nvSpPr>
          <p:cNvPr name="TextBox 11" id="11"/>
          <p:cNvSpPr txBox="true"/>
          <p:nvPr/>
        </p:nvSpPr>
        <p:spPr>
          <a:xfrm rot="0">
            <a:off x="9766857" y="2533812"/>
            <a:ext cx="2938691" cy="4907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Excel Files Used:</a:t>
            </a:r>
          </a:p>
        </p:txBody>
      </p:sp>
      <p:sp>
        <p:nvSpPr>
          <p:cNvPr name="TextBox 12" id="12"/>
          <p:cNvSpPr txBox="true"/>
          <p:nvPr/>
        </p:nvSpPr>
        <p:spPr>
          <a:xfrm rot="0">
            <a:off x="8966757" y="6943506"/>
            <a:ext cx="7487107" cy="2967355"/>
          </a:xfrm>
          <a:prstGeom prst="rect">
            <a:avLst/>
          </a:prstGeom>
        </p:spPr>
        <p:txBody>
          <a:bodyPr anchor="t" rtlCol="false" tIns="0" lIns="0" bIns="0" rIns="0">
            <a:spAutoFit/>
          </a:bodyPr>
          <a:lstStyle/>
          <a:p>
            <a:pPr algn="l">
              <a:lnSpc>
                <a:spcPts val="3919"/>
              </a:lnSpc>
            </a:pPr>
            <a:r>
              <a:rPr lang="en-US" sz="2799">
                <a:solidFill>
                  <a:srgbClr val="FFFFFA"/>
                </a:solidFill>
                <a:latin typeface="Raleway"/>
                <a:ea typeface="Raleway"/>
                <a:cs typeface="Raleway"/>
                <a:sym typeface="Raleway"/>
              </a:rPr>
              <a:t>SQL was used to join, clean, and transform these datasets.</a:t>
            </a:r>
          </a:p>
          <a:p>
            <a:pPr algn="l">
              <a:lnSpc>
                <a:spcPts val="3919"/>
              </a:lnSpc>
            </a:pPr>
          </a:p>
          <a:p>
            <a:pPr algn="l">
              <a:lnSpc>
                <a:spcPts val="3919"/>
              </a:lnSpc>
            </a:pPr>
            <a:r>
              <a:rPr lang="en-US" sz="2799">
                <a:solidFill>
                  <a:srgbClr val="FFFFFA"/>
                </a:solidFill>
                <a:latin typeface="Raleway"/>
                <a:ea typeface="Raleway"/>
                <a:cs typeface="Raleway"/>
                <a:sym typeface="Raleway"/>
              </a:rPr>
              <a:t>Keys such as Device_Key, Location_Key, and Source_Key were used to relate different tables.</a:t>
            </a:r>
          </a:p>
        </p:txBody>
      </p:sp>
      <p:sp>
        <p:nvSpPr>
          <p:cNvPr name="TextBox 13" id="13"/>
          <p:cNvSpPr txBox="true"/>
          <p:nvPr/>
        </p:nvSpPr>
        <p:spPr>
          <a:xfrm rot="0">
            <a:off x="9766857" y="5788946"/>
            <a:ext cx="6262572" cy="4907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SQL Queries</a:t>
            </a:r>
          </a:p>
        </p:txBody>
      </p:sp>
      <p:grpSp>
        <p:nvGrpSpPr>
          <p:cNvPr name="Group 14" id="14"/>
          <p:cNvGrpSpPr/>
          <p:nvPr/>
        </p:nvGrpSpPr>
        <p:grpSpPr>
          <a:xfrm rot="0">
            <a:off x="8966757" y="5855621"/>
            <a:ext cx="456104" cy="456104"/>
            <a:chOff x="0" y="0"/>
            <a:chExt cx="120126" cy="120126"/>
          </a:xfrm>
        </p:grpSpPr>
        <p:sp>
          <p:nvSpPr>
            <p:cNvPr name="Freeform 15" id="15"/>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6" id="16"/>
            <p:cNvSpPr txBox="true"/>
            <p:nvPr/>
          </p:nvSpPr>
          <p:spPr>
            <a:xfrm>
              <a:off x="0" y="28575"/>
              <a:ext cx="120126" cy="91551"/>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145203" y="-105626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grpSp>
        <p:nvGrpSpPr>
          <p:cNvPr name="Group 3" id="3"/>
          <p:cNvGrpSpPr/>
          <p:nvPr/>
        </p:nvGrpSpPr>
        <p:grpSpPr>
          <a:xfrm rot="2087854">
            <a:off x="3677749" y="3604817"/>
            <a:ext cx="4676696" cy="467669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5DFF0">
                      <a:alpha val="3500"/>
                    </a:srgbClr>
                  </a:gs>
                  <a:gs pos="100000">
                    <a:srgbClr val="C6269E">
                      <a:alpha val="100000"/>
                    </a:srgbClr>
                  </a:gs>
                </a:gsLst>
                <a:lin ang="0"/>
              </a:gradFill>
              <a:prstDash val="solid"/>
              <a:miter/>
            </a:ln>
          </p:spPr>
        </p:sp>
        <p:sp>
          <p:nvSpPr>
            <p:cNvPr name="TextBox 5" id="5"/>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Freeform 6" id="6"/>
          <p:cNvSpPr/>
          <p:nvPr/>
        </p:nvSpPr>
        <p:spPr>
          <a:xfrm flipH="false" flipV="false" rot="0">
            <a:off x="-12769799" y="360481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TextBox 7" id="7"/>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8" id="8"/>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6048037" y="1397613"/>
            <a:ext cx="3576134"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Data</a:t>
            </a:r>
          </a:p>
        </p:txBody>
      </p:sp>
      <p:sp>
        <p:nvSpPr>
          <p:cNvPr name="TextBox 10" id="10"/>
          <p:cNvSpPr txBox="true"/>
          <p:nvPr/>
        </p:nvSpPr>
        <p:spPr>
          <a:xfrm rot="0">
            <a:off x="8444719" y="1397613"/>
            <a:ext cx="484225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Modelling</a:t>
            </a:r>
          </a:p>
        </p:txBody>
      </p:sp>
      <p:sp>
        <p:nvSpPr>
          <p:cNvPr name="TextBox 11" id="11"/>
          <p:cNvSpPr txBox="true"/>
          <p:nvPr/>
        </p:nvSpPr>
        <p:spPr>
          <a:xfrm rot="0">
            <a:off x="4672310" y="4677945"/>
            <a:ext cx="2808603" cy="424172"/>
          </a:xfrm>
          <a:prstGeom prst="rect">
            <a:avLst/>
          </a:prstGeom>
        </p:spPr>
        <p:txBody>
          <a:bodyPr anchor="t" rtlCol="false" tIns="0" lIns="0" bIns="0" rIns="0">
            <a:spAutoFit/>
          </a:bodyPr>
          <a:lstStyle/>
          <a:p>
            <a:pPr algn="ctr">
              <a:lnSpc>
                <a:spcPts val="3184"/>
              </a:lnSpc>
              <a:spcBef>
                <a:spcPct val="0"/>
              </a:spcBef>
            </a:pPr>
            <a:r>
              <a:rPr lang="en-US" b="true" sz="3062">
                <a:solidFill>
                  <a:srgbClr val="FFFFFF"/>
                </a:solidFill>
                <a:latin typeface="Raleway Heavy"/>
                <a:ea typeface="Raleway Heavy"/>
                <a:cs typeface="Raleway Heavy"/>
                <a:sym typeface="Raleway Heavy"/>
              </a:rPr>
              <a:t>Device</a:t>
            </a:r>
          </a:p>
        </p:txBody>
      </p:sp>
      <p:sp>
        <p:nvSpPr>
          <p:cNvPr name="TextBox 12" id="12"/>
          <p:cNvSpPr txBox="true"/>
          <p:nvPr/>
        </p:nvSpPr>
        <p:spPr>
          <a:xfrm rot="0">
            <a:off x="2146147" y="5177155"/>
            <a:ext cx="7739899" cy="223012"/>
          </a:xfrm>
          <a:prstGeom prst="rect">
            <a:avLst/>
          </a:prstGeom>
        </p:spPr>
        <p:txBody>
          <a:bodyPr anchor="t" rtlCol="false" tIns="0" lIns="0" bIns="0" rIns="0">
            <a:spAutoFit/>
          </a:bodyPr>
          <a:lstStyle/>
          <a:p>
            <a:pPr algn="ctr">
              <a:lnSpc>
                <a:spcPts val="1663"/>
              </a:lnSpc>
              <a:spcBef>
                <a:spcPct val="0"/>
              </a:spcBef>
            </a:pPr>
            <a:r>
              <a:rPr lang="en-US" b="true" sz="1599">
                <a:solidFill>
                  <a:srgbClr val="C6269E"/>
                </a:solidFill>
                <a:latin typeface="Raleway Bold"/>
                <a:ea typeface="Raleway Bold"/>
                <a:cs typeface="Raleway Bold"/>
                <a:sym typeface="Raleway Bold"/>
              </a:rPr>
              <a:t>Website Traffic Data ➔ Device Lookup</a:t>
            </a:r>
          </a:p>
        </p:txBody>
      </p:sp>
      <p:sp>
        <p:nvSpPr>
          <p:cNvPr name="TextBox 13" id="13"/>
          <p:cNvSpPr txBox="true"/>
          <p:nvPr/>
        </p:nvSpPr>
        <p:spPr>
          <a:xfrm rot="0">
            <a:off x="4429577" y="5614437"/>
            <a:ext cx="3151388" cy="1481530"/>
          </a:xfrm>
          <a:prstGeom prst="rect">
            <a:avLst/>
          </a:prstGeom>
        </p:spPr>
        <p:txBody>
          <a:bodyPr anchor="t" rtlCol="false" tIns="0" lIns="0" bIns="0" rIns="0">
            <a:spAutoFit/>
          </a:bodyPr>
          <a:lstStyle/>
          <a:p>
            <a:pPr algn="l">
              <a:lnSpc>
                <a:spcPts val="2340"/>
              </a:lnSpc>
            </a:pPr>
            <a:r>
              <a:rPr lang="en-US" sz="1672">
                <a:solidFill>
                  <a:srgbClr val="FFFFFA"/>
                </a:solidFill>
                <a:latin typeface="Raleway"/>
                <a:ea typeface="Raleway"/>
                <a:cs typeface="Raleway"/>
                <a:sym typeface="Raleway"/>
              </a:rPr>
              <a:t>This connection allows you to analyze website traffic based on different devices (like mobile, desktop, tablet) and their corresponding browsers.</a:t>
            </a:r>
          </a:p>
        </p:txBody>
      </p:sp>
      <p:sp>
        <p:nvSpPr>
          <p:cNvPr name="TextBox 14" id="14"/>
          <p:cNvSpPr txBox="true"/>
          <p:nvPr/>
        </p:nvSpPr>
        <p:spPr>
          <a:xfrm rot="0">
            <a:off x="10526051" y="4677945"/>
            <a:ext cx="3211644" cy="424172"/>
          </a:xfrm>
          <a:prstGeom prst="rect">
            <a:avLst/>
          </a:prstGeom>
        </p:spPr>
        <p:txBody>
          <a:bodyPr anchor="t" rtlCol="false" tIns="0" lIns="0" bIns="0" rIns="0">
            <a:spAutoFit/>
          </a:bodyPr>
          <a:lstStyle/>
          <a:p>
            <a:pPr algn="ctr">
              <a:lnSpc>
                <a:spcPts val="3184"/>
              </a:lnSpc>
              <a:spcBef>
                <a:spcPct val="0"/>
              </a:spcBef>
            </a:pPr>
            <a:r>
              <a:rPr lang="en-US" b="true" sz="3062">
                <a:solidFill>
                  <a:srgbClr val="FFFFFF"/>
                </a:solidFill>
                <a:latin typeface="Raleway Heavy"/>
                <a:ea typeface="Raleway Heavy"/>
                <a:cs typeface="Raleway Heavy"/>
                <a:sym typeface="Raleway Heavy"/>
              </a:rPr>
              <a:t>Source</a:t>
            </a:r>
          </a:p>
        </p:txBody>
      </p:sp>
      <p:sp>
        <p:nvSpPr>
          <p:cNvPr name="TextBox 15" id="15"/>
          <p:cNvSpPr txBox="true"/>
          <p:nvPr/>
        </p:nvSpPr>
        <p:spPr>
          <a:xfrm rot="0">
            <a:off x="9828896" y="5177155"/>
            <a:ext cx="4790746" cy="223012"/>
          </a:xfrm>
          <a:prstGeom prst="rect">
            <a:avLst/>
          </a:prstGeom>
        </p:spPr>
        <p:txBody>
          <a:bodyPr anchor="t" rtlCol="false" tIns="0" lIns="0" bIns="0" rIns="0">
            <a:spAutoFit/>
          </a:bodyPr>
          <a:lstStyle/>
          <a:p>
            <a:pPr algn="ctr">
              <a:lnSpc>
                <a:spcPts val="1663"/>
              </a:lnSpc>
              <a:spcBef>
                <a:spcPct val="0"/>
              </a:spcBef>
            </a:pPr>
            <a:r>
              <a:rPr lang="en-US" b="true" sz="1599">
                <a:solidFill>
                  <a:srgbClr val="C6269E"/>
                </a:solidFill>
                <a:latin typeface="Raleway Bold"/>
                <a:ea typeface="Raleway Bold"/>
                <a:cs typeface="Raleway Bold"/>
                <a:sym typeface="Raleway Bold"/>
              </a:rPr>
              <a:t>Website Traffic Data ➔ Source Lookup</a:t>
            </a:r>
          </a:p>
        </p:txBody>
      </p:sp>
      <p:sp>
        <p:nvSpPr>
          <p:cNvPr name="TextBox 16" id="16"/>
          <p:cNvSpPr txBox="true"/>
          <p:nvPr/>
        </p:nvSpPr>
        <p:spPr>
          <a:xfrm rot="0">
            <a:off x="10526051" y="5614437"/>
            <a:ext cx="3151388" cy="1776805"/>
          </a:xfrm>
          <a:prstGeom prst="rect">
            <a:avLst/>
          </a:prstGeom>
        </p:spPr>
        <p:txBody>
          <a:bodyPr anchor="t" rtlCol="false" tIns="0" lIns="0" bIns="0" rIns="0">
            <a:spAutoFit/>
          </a:bodyPr>
          <a:lstStyle/>
          <a:p>
            <a:pPr algn="l">
              <a:lnSpc>
                <a:spcPts val="2340"/>
              </a:lnSpc>
            </a:pPr>
            <a:r>
              <a:rPr lang="en-US" sz="1672">
                <a:solidFill>
                  <a:srgbClr val="FFFFFA"/>
                </a:solidFill>
                <a:latin typeface="Raleway"/>
                <a:ea typeface="Raleway"/>
                <a:cs typeface="Raleway"/>
                <a:sym typeface="Raleway"/>
              </a:rPr>
              <a:t>This connection enables tracking and comparison of different traffic sources (like organic search, social media, paid ads) to understand which channels are performing better.</a:t>
            </a:r>
          </a:p>
        </p:txBody>
      </p:sp>
      <p:sp>
        <p:nvSpPr>
          <p:cNvPr name="AutoShape 17" id="17"/>
          <p:cNvSpPr/>
          <p:nvPr/>
        </p:nvSpPr>
        <p:spPr>
          <a:xfrm>
            <a:off x="8400115" y="5955623"/>
            <a:ext cx="1309811" cy="0"/>
          </a:xfrm>
          <a:prstGeom prst="line">
            <a:avLst/>
          </a:prstGeom>
          <a:ln cap="flat" w="38100">
            <a:solidFill>
              <a:srgbClr val="FFFFFF"/>
            </a:solidFill>
            <a:prstDash val="solid"/>
            <a:headEnd type="oval" len="lg" w="lg"/>
            <a:tailEnd type="oval" len="lg" w="lg"/>
          </a:ln>
        </p:spPr>
      </p:sp>
      <p:grpSp>
        <p:nvGrpSpPr>
          <p:cNvPr name="Group 18" id="18"/>
          <p:cNvGrpSpPr/>
          <p:nvPr/>
        </p:nvGrpSpPr>
        <p:grpSpPr>
          <a:xfrm rot="-3870084">
            <a:off x="9763397" y="3802736"/>
            <a:ext cx="4676696" cy="467669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5DFF0">
                      <a:alpha val="3500"/>
                    </a:srgbClr>
                  </a:gs>
                  <a:gs pos="100000">
                    <a:srgbClr val="C6269E">
                      <a:alpha val="100000"/>
                    </a:srgbClr>
                  </a:gs>
                </a:gsLst>
                <a:lin ang="0"/>
              </a:gradFill>
              <a:prstDash val="solid"/>
              <a:miter/>
            </a:ln>
          </p:spPr>
        </p:sp>
        <p:sp>
          <p:nvSpPr>
            <p:cNvPr name="TextBox 20" id="20"/>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21" id="21"/>
          <p:cNvSpPr txBox="true"/>
          <p:nvPr/>
        </p:nvSpPr>
        <p:spPr>
          <a:xfrm rot="0">
            <a:off x="5455304" y="2679006"/>
            <a:ext cx="8030865" cy="390271"/>
          </a:xfrm>
          <a:prstGeom prst="rect">
            <a:avLst/>
          </a:prstGeom>
        </p:spPr>
        <p:txBody>
          <a:bodyPr anchor="t" rtlCol="false" tIns="0" lIns="0" bIns="0" rIns="0">
            <a:spAutoFit/>
          </a:bodyPr>
          <a:lstStyle/>
          <a:p>
            <a:pPr algn="ctr">
              <a:lnSpc>
                <a:spcPts val="2911"/>
              </a:lnSpc>
              <a:spcBef>
                <a:spcPct val="0"/>
              </a:spcBef>
            </a:pPr>
            <a:r>
              <a:rPr lang="en-US" b="true" sz="2799">
                <a:solidFill>
                  <a:srgbClr val="FFFFFF"/>
                </a:solidFill>
                <a:latin typeface="Raleway Bold"/>
                <a:ea typeface="Raleway Bold"/>
                <a:cs typeface="Raleway Bold"/>
                <a:sym typeface="Raleway Bold"/>
              </a:rPr>
              <a:t>Relationships were created between the tables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DAGl8SX0Nfc</dc:identifier>
  <dcterms:modified xsi:type="dcterms:W3CDTF">2011-08-01T06:04:30Z</dcterms:modified>
  <cp:revision>1</cp:revision>
  <dc:title>Marketing</dc:title>
</cp:coreProperties>
</file>